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132"/>
  </p:notesMasterIdLst>
  <p:sldIdLst>
    <p:sldId id="256" r:id="rId2"/>
    <p:sldId id="523" r:id="rId3"/>
    <p:sldId id="386" r:id="rId4"/>
    <p:sldId id="522" r:id="rId5"/>
    <p:sldId id="520" r:id="rId6"/>
    <p:sldId id="438" r:id="rId7"/>
    <p:sldId id="402" r:id="rId8"/>
    <p:sldId id="525" r:id="rId9"/>
    <p:sldId id="326" r:id="rId10"/>
    <p:sldId id="327" r:id="rId11"/>
    <p:sldId id="526" r:id="rId12"/>
    <p:sldId id="527" r:id="rId13"/>
    <p:sldId id="528" r:id="rId14"/>
    <p:sldId id="358" r:id="rId15"/>
    <p:sldId id="359" r:id="rId16"/>
    <p:sldId id="360" r:id="rId17"/>
    <p:sldId id="361" r:id="rId18"/>
    <p:sldId id="529" r:id="rId19"/>
    <p:sldId id="521" r:id="rId20"/>
    <p:sldId id="530" r:id="rId21"/>
    <p:sldId id="531" r:id="rId22"/>
    <p:sldId id="409" r:id="rId23"/>
    <p:sldId id="410" r:id="rId24"/>
    <p:sldId id="366" r:id="rId25"/>
    <p:sldId id="367" r:id="rId26"/>
    <p:sldId id="368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411" r:id="rId36"/>
    <p:sldId id="537" r:id="rId37"/>
    <p:sldId id="413" r:id="rId38"/>
    <p:sldId id="414" r:id="rId39"/>
    <p:sldId id="415" r:id="rId40"/>
    <p:sldId id="416" r:id="rId41"/>
    <p:sldId id="412" r:id="rId42"/>
    <p:sldId id="443" r:id="rId43"/>
    <p:sldId id="538" r:id="rId44"/>
    <p:sldId id="539" r:id="rId45"/>
    <p:sldId id="540" r:id="rId46"/>
    <p:sldId id="421" r:id="rId47"/>
    <p:sldId id="422" r:id="rId48"/>
    <p:sldId id="437" r:id="rId49"/>
    <p:sldId id="541" r:id="rId50"/>
    <p:sldId id="532" r:id="rId51"/>
    <p:sldId id="429" r:id="rId52"/>
    <p:sldId id="430" r:id="rId53"/>
    <p:sldId id="384" r:id="rId54"/>
    <p:sldId id="385" r:id="rId55"/>
    <p:sldId id="533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534" r:id="rId65"/>
    <p:sldId id="403" r:id="rId66"/>
    <p:sldId id="404" r:id="rId67"/>
    <p:sldId id="535" r:id="rId68"/>
    <p:sldId id="536" r:id="rId69"/>
    <p:sldId id="310" r:id="rId70"/>
    <p:sldId id="461" r:id="rId71"/>
    <p:sldId id="312" r:id="rId72"/>
    <p:sldId id="508" r:id="rId73"/>
    <p:sldId id="509" r:id="rId74"/>
    <p:sldId id="314" r:id="rId75"/>
    <p:sldId id="315" r:id="rId76"/>
    <p:sldId id="316" r:id="rId77"/>
    <p:sldId id="317" r:id="rId78"/>
    <p:sldId id="513" r:id="rId79"/>
    <p:sldId id="504" r:id="rId80"/>
    <p:sldId id="257" r:id="rId81"/>
    <p:sldId id="258" r:id="rId82"/>
    <p:sldId id="503" r:id="rId83"/>
    <p:sldId id="259" r:id="rId84"/>
    <p:sldId id="261" r:id="rId85"/>
    <p:sldId id="262" r:id="rId86"/>
    <p:sldId id="263" r:id="rId87"/>
    <p:sldId id="264" r:id="rId88"/>
    <p:sldId id="265" r:id="rId89"/>
    <p:sldId id="266" r:id="rId90"/>
    <p:sldId id="458" r:id="rId91"/>
    <p:sldId id="501" r:id="rId92"/>
    <p:sldId id="490" r:id="rId93"/>
    <p:sldId id="493" r:id="rId94"/>
    <p:sldId id="290" r:id="rId95"/>
    <p:sldId id="518" r:id="rId96"/>
    <p:sldId id="268" r:id="rId97"/>
    <p:sldId id="269" r:id="rId98"/>
    <p:sldId id="270" r:id="rId99"/>
    <p:sldId id="514" r:id="rId100"/>
    <p:sldId id="542" r:id="rId101"/>
    <p:sldId id="543" r:id="rId102"/>
    <p:sldId id="544" r:id="rId103"/>
    <p:sldId id="436" r:id="rId104"/>
    <p:sldId id="545" r:id="rId105"/>
    <p:sldId id="546" r:id="rId106"/>
    <p:sldId id="439" r:id="rId107"/>
    <p:sldId id="547" r:id="rId108"/>
    <p:sldId id="441" r:id="rId109"/>
    <p:sldId id="548" r:id="rId110"/>
    <p:sldId id="549" r:id="rId111"/>
    <p:sldId id="550" r:id="rId112"/>
    <p:sldId id="445" r:id="rId113"/>
    <p:sldId id="447" r:id="rId114"/>
    <p:sldId id="448" r:id="rId115"/>
    <p:sldId id="450" r:id="rId116"/>
    <p:sldId id="301" r:id="rId117"/>
    <p:sldId id="419" r:id="rId118"/>
    <p:sldId id="420" r:id="rId119"/>
    <p:sldId id="426" r:id="rId120"/>
    <p:sldId id="427" r:id="rId121"/>
    <p:sldId id="418" r:id="rId122"/>
    <p:sldId id="417" r:id="rId123"/>
    <p:sldId id="424" r:id="rId124"/>
    <p:sldId id="425" r:id="rId125"/>
    <p:sldId id="305" r:id="rId126"/>
    <p:sldId id="323" r:id="rId127"/>
    <p:sldId id="440" r:id="rId128"/>
    <p:sldId id="475" r:id="rId129"/>
    <p:sldId id="442" r:id="rId130"/>
    <p:sldId id="444" r:id="rId1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78364" autoAdjust="0"/>
  </p:normalViewPr>
  <p:slideViewPr>
    <p:cSldViewPr>
      <p:cViewPr varScale="1">
        <p:scale>
          <a:sx n="87" d="100"/>
          <a:sy n="87" d="100"/>
        </p:scale>
        <p:origin x="23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0B3AAD99-5CBA-4477-9CDC-11650C8F70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7242BA8-8F8F-402D-8939-6AC0984F5AA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AF528DA-A3AF-4E6C-A172-2EAC502F366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F61D511C-7CA4-4290-BE77-C591A96F10B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5062" name="Rectangle 6">
            <a:extLst>
              <a:ext uri="{FF2B5EF4-FFF2-40B4-BE49-F238E27FC236}">
                <a16:creationId xmlns:a16="http://schemas.microsoft.com/office/drawing/2014/main" id="{1B9F8456-811E-43EE-BDA0-AACA5E76C2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A33893E1-D707-496A-8E5C-0C24A4D31D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B8C6D8E-7B3B-46FE-94C5-A366E512EF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232E6C62-F156-4A1E-A854-442B8CB137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0C262FC-4999-4CB4-97B3-A4B89A8896FD}" type="slidenum">
              <a:rPr lang="zh-CN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B8BB1868-929E-474B-A89E-106957386D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947B2969-F420-4E97-9F99-32596A83A5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8C6D8E-7B3B-46FE-94C5-A366E512EFD1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707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/>
              <a:t>这里开始是</a:t>
            </a:r>
            <a:r>
              <a:rPr lang="en-US" altLang="zh-CN"/>
              <a:t>API</a:t>
            </a:r>
            <a:r>
              <a:rPr lang="zh-CN" altLang="en-US"/>
              <a:t>的内容，不详细讲，自学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这里讲的容器类也不可能全都讲到，还有比如</a:t>
            </a:r>
            <a:r>
              <a:rPr lang="en-US" altLang="zh-CN"/>
              <a:t>Queue</a:t>
            </a:r>
            <a:r>
              <a:rPr lang="zh-CN" altLang="en-US"/>
              <a:t>、</a:t>
            </a:r>
            <a:r>
              <a:rPr lang="en-US" altLang="zh-CN"/>
              <a:t>Vector</a:t>
            </a:r>
            <a:r>
              <a:rPr lang="zh-CN" altLang="en-US"/>
              <a:t>等</a:t>
            </a:r>
            <a:endParaRPr lang="en-US" altLang="zh-CN"/>
          </a:p>
          <a:p>
            <a:pPr marL="228600" indent="-228600">
              <a:buAutoNum type="arabicPeriod"/>
            </a:pPr>
            <a:r>
              <a:rPr lang="zh-CN" altLang="en-US"/>
              <a:t>还有一些辅助类，比如</a:t>
            </a:r>
            <a:r>
              <a:rPr lang="en-US" altLang="zh-CN"/>
              <a:t>Collections</a:t>
            </a:r>
            <a:r>
              <a:rPr lang="zh-CN" altLang="en-US"/>
              <a:t>提供了</a:t>
            </a:r>
            <a:r>
              <a:rPr lang="en-US" altLang="zh-CN"/>
              <a:t>sort</a:t>
            </a:r>
            <a:r>
              <a:rPr lang="zh-CN" altLang="en-US"/>
              <a:t>方法，</a:t>
            </a:r>
            <a:r>
              <a:rPr lang="en-US" altLang="zh-CN"/>
              <a:t>iterator</a:t>
            </a:r>
            <a:r>
              <a:rPr lang="zh-CN" altLang="en-US"/>
              <a:t>提供了</a:t>
            </a:r>
            <a:r>
              <a:rPr lang="en-US" altLang="zh-CN"/>
              <a:t>hasNext()</a:t>
            </a:r>
            <a:r>
              <a:rPr lang="zh-CN" altLang="en-US"/>
              <a:t>方法等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8C6D8E-7B3B-46FE-94C5-A366E512EFD1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9809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>
                <a:latin typeface="Times New Roman" panose="02020603050405020304" pitchFamily="18" charset="0"/>
              </a:rPr>
              <a:t>TreeSet</a:t>
            </a:r>
            <a:r>
              <a:rPr kumimoji="1" lang="zh-CN" altLang="en-US" sz="1200">
                <a:latin typeface="Times New Roman" panose="02020603050405020304" pitchFamily="18" charset="0"/>
              </a:rPr>
              <a:t>参考：</a:t>
            </a:r>
            <a:r>
              <a:rPr lang="en-US" altLang="zh-CN"/>
              <a:t>https://www.cnblogs.com/chichung/p/10252495.html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8C6D8E-7B3B-46FE-94C5-A366E512EFD1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299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>
            <a:extLst>
              <a:ext uri="{FF2B5EF4-FFF2-40B4-BE49-F238E27FC236}">
                <a16:creationId xmlns:a16="http://schemas.microsoft.com/office/drawing/2014/main" id="{B34FE33B-C76D-2A46-BB72-068AF7341B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>
            <a:extLst>
              <a:ext uri="{FF2B5EF4-FFF2-40B4-BE49-F238E27FC236}">
                <a16:creationId xmlns:a16="http://schemas.microsoft.com/office/drawing/2014/main" id="{6BBD47AA-7B64-CD47-B591-BA2D5E99C4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4148" name="Slide Number Placeholder 3">
            <a:extLst>
              <a:ext uri="{FF2B5EF4-FFF2-40B4-BE49-F238E27FC236}">
                <a16:creationId xmlns:a16="http://schemas.microsoft.com/office/drawing/2014/main" id="{688BCE3A-7685-9749-8D2E-0092101AD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8236B18-49CE-6A4B-B53A-7AC2233074F9}" type="slidenum">
              <a:rPr lang="en-US" altLang="zh-CN">
                <a:latin typeface="Calibri" panose="020F0502020204030204" pitchFamily="34" charset="0"/>
              </a:rPr>
              <a:pPr/>
              <a:t>50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989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F864EA78-B13D-4A28-A346-A098E3A2C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5BF7367-DFDB-4069-8EE7-A8CAEF61E130}" type="slidenum">
              <a:rPr lang="zh-CN" altLang="en-US" smtClean="0">
                <a:latin typeface="Times New Roman" panose="02020603050405020304" pitchFamily="18" charset="0"/>
              </a:rPr>
              <a:pPr/>
              <a:t>76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7BEA9CB-3E87-4D01-9529-E4F08425DB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DC3E3320-02F6-4441-93FD-DADAF139D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4F9E83EE-844B-4A52-B40A-A27FBF34FC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3C078CE-E84E-4884-9EC6-C25BFBCFAEC5}" type="slidenum">
              <a:rPr lang="zh-CN" altLang="en-US" smtClean="0">
                <a:latin typeface="Times New Roman" panose="02020603050405020304" pitchFamily="18" charset="0"/>
              </a:rPr>
              <a:pPr/>
              <a:t>77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EB73905-E289-4DC9-B46E-ECD4A73711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2FCF9A9-0A9B-4AE6-B333-9B5C52F1B3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0634A97A-8F98-4CB6-BA9A-69D61215F0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6FB1B88-A052-44FC-ACC1-7418EE0AE089}" type="slidenum">
              <a:rPr lang="zh-CN" altLang="en-US" smtClean="0">
                <a:latin typeface="Times New Roman" panose="02020603050405020304" pitchFamily="18" charset="0"/>
              </a:rPr>
              <a:pPr/>
              <a:t>78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2EA4754F-7FF7-4B65-A9DB-8B47990E71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C890F3F9-EB1C-4244-A103-1A09727F91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 eaLnBrk="1" hangingPunct="1">
              <a:lnSpc>
                <a:spcPct val="80000"/>
              </a:lnSpc>
            </a:pPr>
            <a:endParaRPr lang="zh-CN" altLang="en-US" sz="8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117CE6C-FD3E-4E17-9E4F-9C8D854C27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DBE2AB0-AE49-4C15-A7F4-B57230CA9EED}" type="slidenum">
              <a:rPr lang="zh-CN" altLang="en-US" smtClean="0">
                <a:latin typeface="Times New Roman" panose="02020603050405020304" pitchFamily="18" charset="0"/>
              </a:rPr>
              <a:pPr/>
              <a:t>79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163E5D4E-2BA4-4DB8-BD85-C1B7C30887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5AD8CB67-2850-43AA-AE41-F455F42636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在 </a:t>
            </a:r>
            <a:r>
              <a:rPr lang="en-US" altLang="zh-CN"/>
              <a:t>JAVA </a:t>
            </a:r>
            <a:r>
              <a:rPr lang="zh-CN" altLang="en-US"/>
              <a:t>语言中有</a:t>
            </a:r>
            <a:r>
              <a:rPr lang="en-US" altLang="zh-CN"/>
              <a:t>8</a:t>
            </a:r>
            <a:r>
              <a:rPr lang="zh-CN" altLang="en-US"/>
              <a:t>中基本类型和一种比较特殊的类型</a:t>
            </a:r>
            <a:r>
              <a:rPr lang="en-US" altLang="zh-CN"/>
              <a:t>String</a:t>
            </a:r>
            <a:r>
              <a:rPr lang="zh-CN" altLang="en-US"/>
              <a:t>。这些类型为了使他们在运行过程中速度更快，更节省内存，都提供了一种常量池的概念。常量池就类似一个</a:t>
            </a:r>
            <a:r>
              <a:rPr lang="en-US" altLang="zh-CN"/>
              <a:t>JAVA</a:t>
            </a:r>
            <a:r>
              <a:rPr lang="zh-CN" altLang="en-US"/>
              <a:t>系统级别提供的缓存。</a:t>
            </a:r>
            <a:r>
              <a:rPr lang="en-US" altLang="zh-CN"/>
              <a:t>8</a:t>
            </a:r>
            <a:r>
              <a:rPr lang="zh-CN" altLang="en-US"/>
              <a:t>种基本类型的常量池都是系统协调的，</a:t>
            </a:r>
            <a:r>
              <a:rPr lang="en-US" altLang="zh-CN"/>
              <a:t>String</a:t>
            </a:r>
            <a:r>
              <a:rPr lang="zh-CN" altLang="en-US"/>
              <a:t>类型的常量池比较特殊。它的主要使用方法有两种：</a:t>
            </a:r>
          </a:p>
          <a:p>
            <a:pPr eaLnBrk="1" hangingPunct="1"/>
            <a:r>
              <a:rPr lang="zh-CN" altLang="en-US"/>
              <a:t>直接使用双引号声明出来的</a:t>
            </a:r>
            <a:r>
              <a:rPr lang="en-US" altLang="zh-CN"/>
              <a:t>String</a:t>
            </a:r>
            <a:r>
              <a:rPr lang="zh-CN" altLang="en-US"/>
              <a:t>对象会直接存储在常量池中。</a:t>
            </a:r>
          </a:p>
          <a:p>
            <a:pPr eaLnBrk="1" hangingPunct="1"/>
            <a:r>
              <a:rPr lang="zh-CN" altLang="en-US"/>
              <a:t>如果不是用双引号声明的</a:t>
            </a:r>
            <a:r>
              <a:rPr lang="en-US" altLang="zh-CN"/>
              <a:t>String</a:t>
            </a:r>
            <a:r>
              <a:rPr lang="zh-CN" altLang="en-US"/>
              <a:t>对象，可以使用</a:t>
            </a:r>
            <a:r>
              <a:rPr lang="en-US" altLang="zh-CN"/>
              <a:t>String</a:t>
            </a:r>
            <a:r>
              <a:rPr lang="zh-CN" altLang="en-US"/>
              <a:t>提供的</a:t>
            </a:r>
            <a:r>
              <a:rPr lang="en-US" altLang="zh-CN"/>
              <a:t>intern</a:t>
            </a:r>
            <a:r>
              <a:rPr lang="zh-CN" altLang="en-US"/>
              <a:t>方法。</a:t>
            </a:r>
            <a:r>
              <a:rPr lang="en-US" altLang="zh-CN"/>
              <a:t>intern </a:t>
            </a:r>
            <a:r>
              <a:rPr lang="zh-CN" altLang="en-US"/>
              <a:t>方法会从字符串常量池中查询当前字符串是否存在，若不存在就会将当前字符串放入常量池中</a:t>
            </a:r>
          </a:p>
          <a:p>
            <a:pPr eaLnBrk="1" hangingPunct="1"/>
            <a:br>
              <a:rPr lang="zh-CN" altLang="en-US"/>
            </a:b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6A5E4B15-0132-46A2-8C26-DC9DF73D9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64F8BA2-66A3-4147-B1E2-8AE2F9FC67E9}" type="slidenum">
              <a:rPr lang="zh-CN" altLang="en-US" smtClean="0">
                <a:latin typeface="Times New Roman" panose="02020603050405020304" pitchFamily="18" charset="0"/>
              </a:rPr>
              <a:pPr/>
              <a:t>80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995EC7AF-077A-4247-B933-D628DBFC06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8F591FB-498B-42F7-BBAE-0E07E98E5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D418D83E-D073-4A8D-AA9F-90E6CB4E97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279BCD-BDFE-4F10-9F4E-3FEEB5B9B9B7}" type="slidenum">
              <a:rPr lang="zh-CN" altLang="en-US" smtClean="0">
                <a:latin typeface="Times New Roman" panose="02020603050405020304" pitchFamily="18" charset="0"/>
              </a:rPr>
              <a:pPr/>
              <a:t>81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629D53EA-0366-4FEE-AB93-B503389885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CC8ADDE6-C65A-4AEC-85DC-81C8AC9D4E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D3922CE-7C80-4437-9C3A-0257CC9B96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B32710B-51E6-4012-B2D2-DFE06BB7508B}" type="slidenum">
              <a:rPr lang="zh-CN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9D85F9C4-CBDB-4B03-87A4-4A800A9295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AE39F0F7-482E-4272-A280-982FC275D8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B35D065E-63D2-4FE5-AB31-A23308D47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AC0007E-0156-4B80-9FC0-1B10A5B1D04C}" type="slidenum">
              <a:rPr lang="zh-CN" altLang="en-US" smtClean="0">
                <a:latin typeface="Times New Roman" panose="02020603050405020304" pitchFamily="18" charset="0"/>
              </a:rPr>
              <a:pPr/>
              <a:t>83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81C2504-2600-415D-A984-7D3A333325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FAC00577-79C4-4936-822D-F290724A5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471CCF08-AC98-479E-9ABB-C28BBD8A9F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75C530D-5FF5-4F57-B7C2-FB1AB2B06BD3}" type="slidenum">
              <a:rPr lang="zh-CN" altLang="en-US" smtClean="0">
                <a:latin typeface="Times New Roman" panose="02020603050405020304" pitchFamily="18" charset="0"/>
              </a:rPr>
              <a:pPr/>
              <a:t>84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828A461-5537-42E6-ACF0-334BA0FE42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59BC4178-83CE-442C-9187-8BCC24BD3D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1DB8B8D-C16F-48C2-BC77-57F3E35A4A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0485AD5-241E-4C45-AF2D-0C9A176D4A01}" type="slidenum">
              <a:rPr lang="zh-CN" altLang="en-US" smtClean="0">
                <a:latin typeface="Times New Roman" panose="02020603050405020304" pitchFamily="18" charset="0"/>
              </a:rPr>
              <a:pPr/>
              <a:t>85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8692F447-2214-483A-AA5E-9DB129A0F8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4FF37956-0198-41C5-A86A-110FABADA0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3980B885-DCB0-4D5C-A57F-BBCA093280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54E01F2-34C1-4F90-ACC5-3CCDE6F27FB2}" type="slidenum">
              <a:rPr lang="zh-CN" altLang="en-US" smtClean="0">
                <a:latin typeface="Times New Roman" panose="02020603050405020304" pitchFamily="18" charset="0"/>
              </a:rPr>
              <a:pPr/>
              <a:t>86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2E6B135B-B922-4F59-ADC7-0F32E2FD89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51CE1B29-64EA-4AF4-9F1D-A0931D4F6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D840D3A6-EBF3-46F0-BA2B-4E0F96D93F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0A975A-6EED-4420-8C91-1EF3AE58DFCF}" type="slidenum">
              <a:rPr lang="zh-CN" altLang="en-US" smtClean="0">
                <a:latin typeface="Times New Roman" panose="02020603050405020304" pitchFamily="18" charset="0"/>
              </a:rPr>
              <a:pPr/>
              <a:t>87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1BB0A7F6-AC45-45AF-BD45-6E7A2F408A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6BB0A7FD-CE1C-459B-9D0C-F212910713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A9A54A42-02B5-46E2-A97E-49F4CB58D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9CA17A5-2B5B-4856-959F-C72B36CC66B2}" type="slidenum">
              <a:rPr lang="zh-CN" altLang="en-US" smtClean="0">
                <a:latin typeface="Times New Roman" panose="02020603050405020304" pitchFamily="18" charset="0"/>
              </a:rPr>
              <a:pPr/>
              <a:t>88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275EA7FD-19C3-495B-98B0-57A0F08B2F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8AC12D1C-BAA4-4166-81F7-88C55BCDD0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D775C86A-215E-4136-B183-A7DC0304E6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8C42D56-2D29-438B-97E6-9A9CCA40EC61}" type="slidenum">
              <a:rPr lang="zh-CN" altLang="en-US" smtClean="0">
                <a:latin typeface="Times New Roman" panose="02020603050405020304" pitchFamily="18" charset="0"/>
              </a:rPr>
              <a:pPr/>
              <a:t>89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C3E1098E-E70E-4F6B-B098-B4AAE9459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CEFDD2AC-D87F-40B4-82F1-E35E361D05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>
            <a:extLst>
              <a:ext uri="{FF2B5EF4-FFF2-40B4-BE49-F238E27FC236}">
                <a16:creationId xmlns:a16="http://schemas.microsoft.com/office/drawing/2014/main" id="{051BCF93-BC56-477B-8BCD-7C4F40287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备注占位符 2">
            <a:extLst>
              <a:ext uri="{FF2B5EF4-FFF2-40B4-BE49-F238E27FC236}">
                <a16:creationId xmlns:a16="http://schemas.microsoft.com/office/drawing/2014/main" id="{7B1CA208-D7FD-44FD-B6B9-3A1906BFC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16" name="灯片编号占位符 3">
            <a:extLst>
              <a:ext uri="{FF2B5EF4-FFF2-40B4-BE49-F238E27FC236}">
                <a16:creationId xmlns:a16="http://schemas.microsoft.com/office/drawing/2014/main" id="{F8CA5F4A-595E-4E9A-8F16-8CD4AFBFA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7457EB1-E310-4752-B792-BB1F5EFA07F4}" type="slidenum">
              <a:rPr lang="zh-CN" altLang="en-US" smtClean="0">
                <a:latin typeface="Times New Roman" panose="02020603050405020304" pitchFamily="18" charset="0"/>
              </a:rPr>
              <a:pPr/>
              <a:t>93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ECB50AC2-074B-4CED-96AC-B43F37BEEB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F35BFC9-E592-4A94-8413-78AC8AB47ED4}" type="slidenum">
              <a:rPr lang="zh-CN" altLang="en-US" smtClean="0">
                <a:latin typeface="Times New Roman" panose="02020603050405020304" pitchFamily="18" charset="0"/>
              </a:rPr>
              <a:pPr/>
              <a:t>94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F29304AF-12E8-44D8-98D6-AE0BC444B6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248C001E-F8C2-440F-B4E9-0931D1FC64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如果你定义了： </a:t>
            </a:r>
            <a:r>
              <a:rPr lang="en-US" altLang="zh-CN"/>
              <a:t>String s="abc"; </a:t>
            </a:r>
            <a:r>
              <a:rPr lang="zh-CN" altLang="en-US"/>
              <a:t>那么将创建一个内容为</a:t>
            </a:r>
            <a:r>
              <a:rPr lang="en-US" altLang="zh-CN"/>
              <a:t>"abc"</a:t>
            </a:r>
            <a:r>
              <a:rPr lang="zh-CN" altLang="en-US"/>
              <a:t>的</a:t>
            </a:r>
            <a:r>
              <a:rPr lang="en-US" altLang="zh-CN"/>
              <a:t>String</a:t>
            </a:r>
            <a:r>
              <a:rPr lang="zh-CN" altLang="en-US"/>
              <a:t>对象，并且</a:t>
            </a:r>
            <a:r>
              <a:rPr lang="en-US" altLang="zh-CN"/>
              <a:t>s</a:t>
            </a:r>
            <a:r>
              <a:rPr lang="zh-CN" altLang="en-US"/>
              <a:t>指向这个对象。 一旦</a:t>
            </a:r>
            <a:r>
              <a:rPr lang="en-US" altLang="zh-CN"/>
              <a:t>s=s+"abc";</a:t>
            </a:r>
            <a:r>
              <a:rPr lang="zh-CN" altLang="en-US"/>
              <a:t>这样的操作，那么将创建一个新的</a:t>
            </a:r>
            <a:r>
              <a:rPr lang="en-US" altLang="zh-CN"/>
              <a:t>String</a:t>
            </a:r>
            <a:r>
              <a:rPr lang="zh-CN" altLang="en-US"/>
              <a:t>对象来存放新的内容，原先的对象依旧在内存中，但是</a:t>
            </a:r>
            <a:r>
              <a:rPr lang="en-US" altLang="zh-CN"/>
              <a:t>s</a:t>
            </a:r>
            <a:r>
              <a:rPr lang="zh-CN" altLang="en-US"/>
              <a:t>不在指向它，那么这个对象就会成为垃圾内存，在某一个特定的时刻有</a:t>
            </a:r>
            <a:r>
              <a:rPr lang="en-US" altLang="zh-CN"/>
              <a:t>Java</a:t>
            </a:r>
            <a:r>
              <a:rPr lang="zh-CN" altLang="en-US"/>
              <a:t>虚拟机回收。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172C3E92-19D5-414A-AC25-42AA3D124B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7C31D61-D390-4892-85FB-E010614A4234}" type="slidenum">
              <a:rPr lang="zh-CN" altLang="en-US" smtClean="0">
                <a:latin typeface="Times New Roman" panose="02020603050405020304" pitchFamily="18" charset="0"/>
              </a:rPr>
              <a:pPr/>
              <a:t>95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D895D32-E58F-41E8-BA64-5B4E52BCA2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A169E0EB-93A6-4B3B-84B8-97021F5BEF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作用：类似于函数的重载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8C6D8E-7B3B-46FE-94C5-A366E512EFD1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1945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5C5F283E-6328-42D5-B1AF-C18191112B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546FFFA-19E4-4734-A9F8-42CF626F6760}" type="slidenum">
              <a:rPr lang="zh-CN" altLang="en-US" smtClean="0">
                <a:latin typeface="Times New Roman" panose="02020603050405020304" pitchFamily="18" charset="0"/>
              </a:rPr>
              <a:pPr/>
              <a:t>96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C686968-883E-43D7-A639-21AE1545D0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D528DF50-ACA3-4EE6-816E-CEBA78F53D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E70B3CEB-FC57-4EB9-A6E7-CE1373F7C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DEC0EC5-BE54-4E0A-A600-B2E37BAD9D6F}" type="slidenum">
              <a:rPr lang="zh-CN" altLang="en-US" smtClean="0">
                <a:latin typeface="Times New Roman" panose="02020603050405020304" pitchFamily="18" charset="0"/>
              </a:rPr>
              <a:pPr/>
              <a:t>97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3675F4A-6364-4032-B6E8-1CC566F10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811CBB05-9D68-422C-B67C-62B47C46DF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BCDA1FA1-0385-48D4-9D44-E57B3D734E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C953773-47A5-4964-B9D3-587F4878DC7B}" type="slidenum">
              <a:rPr lang="zh-CN" altLang="en-US" smtClean="0">
                <a:latin typeface="Times New Roman" panose="02020603050405020304" pitchFamily="18" charset="0"/>
              </a:rPr>
              <a:pPr/>
              <a:t>98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A6F8EAC2-4739-4618-A281-BC9998A195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A5D7D0DF-3449-4C5B-8C85-468A255FC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C6B1884D-8CE9-4033-AD6B-8B485F5A5C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7BF5D35-CEDA-4535-BC30-039DBD8699BF}" type="slidenum">
              <a:rPr lang="zh-CN" altLang="en-US" smtClean="0">
                <a:latin typeface="Times New Roman" panose="02020603050405020304" pitchFamily="18" charset="0"/>
              </a:rPr>
              <a:pPr/>
              <a:t>116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2D4B230D-FF87-4062-B5D3-58F806CAEC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C8E41A89-E2C7-4C5D-ABBC-50011D0C1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45C714D0-A8CF-4E4C-BB5D-511DECA397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10F20F3-E03D-43A4-80F4-3D04B86DEF1B}" type="slidenum">
              <a:rPr lang="en-US" altLang="zh-CN" sz="1200" b="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6B161E7-04D5-4045-B3CD-1693E8D3A3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83F456BE-ED7B-4F8E-9046-888CB1FD43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/>
              <a:t>泛型的定义和例子：</a:t>
            </a:r>
            <a:endParaRPr lang="en-US" altLang="zh-CN"/>
          </a:p>
          <a:p>
            <a:pPr>
              <a:defRPr/>
            </a:pPr>
            <a:r>
              <a:rPr lang="en-US" altLang="zh-CN"/>
              <a:t>https://blog.csdn.net/jxqingge/article/details/81271285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4A747C7E-A87A-48E0-91F4-BDB0A6DE62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3BAF346F-9F75-47E1-AAEE-42F19E1B6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7589801F-AE67-426A-8AB2-7038A7B8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88648A6-6589-4AE2-B3D2-CD164F07D65E}" type="slidenum">
              <a:rPr lang="zh-CN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45C714D0-A8CF-4E4C-BB5D-511DECA397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10F20F3-E03D-43A4-80F4-3D04B86DEF1B}" type="slidenum">
              <a:rPr lang="en-US" altLang="zh-CN" sz="1200" b="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6B161E7-04D5-4045-B3CD-1693E8D3A3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83F456BE-ED7B-4F8E-9046-888CB1FD43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/>
              <a:t>注</a:t>
            </a:r>
            <a:r>
              <a:rPr lang="en-US" altLang="zh-CN"/>
              <a:t>1</a:t>
            </a:r>
            <a:r>
              <a:rPr lang="zh-CN" altLang="en-US"/>
              <a:t>：类比</a:t>
            </a:r>
            <a:r>
              <a:rPr lang="en-US" altLang="zh-CN"/>
              <a:t>C++</a:t>
            </a:r>
            <a:r>
              <a:rPr lang="zh-CN" altLang="en-US"/>
              <a:t>模板的编译：根据实参类型来“重载“具体的类和函数，可以具体化为</a:t>
            </a:r>
            <a:r>
              <a:rPr lang="en-US" altLang="zh-CN"/>
              <a:t>int</a:t>
            </a:r>
            <a:r>
              <a:rPr lang="zh-CN" altLang="en-US"/>
              <a:t>等基础类型。（可见</a:t>
            </a:r>
            <a:r>
              <a:rPr lang="en-US" altLang="zh-CN"/>
              <a:t>C++</a:t>
            </a:r>
            <a:r>
              <a:rPr lang="zh-CN" altLang="en-US"/>
              <a:t>效率高；</a:t>
            </a:r>
            <a:r>
              <a:rPr lang="en-US" altLang="zh-CN"/>
              <a:t>Java</a:t>
            </a:r>
            <a:r>
              <a:rPr lang="zh-CN" altLang="en-US"/>
              <a:t>使用方便）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：泛型仅仅存在编译时期（也就没有多态）在转化为字节码文件的时候会进行泛型擦除。</a:t>
            </a:r>
            <a:endParaRPr lang="en-US" altLang="zh-CN"/>
          </a:p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676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8C6D8E-7B3B-46FE-94C5-A366E512EFD1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6983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45C714D0-A8CF-4E4C-BB5D-511DECA397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10F20F3-E03D-43A4-80F4-3D04B86DEF1B}" type="slidenum">
              <a:rPr lang="en-US" altLang="zh-CN" sz="1200" b="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12</a:t>
            </a:fld>
            <a:endParaRPr lang="en-US" altLang="zh-CN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6B161E7-04D5-4045-B3CD-1693E8D3A3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83F456BE-ED7B-4F8E-9046-888CB1FD43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/>
              <a:t>由于</a:t>
            </a:r>
            <a:r>
              <a:rPr lang="en-US" altLang="zh-CN"/>
              <a:t>Comparable</a:t>
            </a:r>
            <a:r>
              <a:rPr lang="zh-CN" altLang="en-US"/>
              <a:t>是接口，所以这个上界是开上界。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5326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参考：</a:t>
            </a:r>
            <a:r>
              <a:rPr lang="en-US" altLang="zh-CN"/>
              <a:t>https://blog.csdn.net/qq_34902684/article/details/80784072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8C6D8E-7B3B-46FE-94C5-A366E512EFD1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19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2A32474-9D4E-4EBD-ACD2-09686D34BF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16F8600-A613-4A53-B837-5CB194B7EE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C546DE5-B942-4778-9385-3888CE2F6C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5AE69-935B-42A5-8078-0B876B8AEA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708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A99FE3-84E0-4661-A72D-ABA98B2456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D664AA-F4BF-44C2-AFF4-82F466A4B6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3F9F6E-7404-426C-B5B7-1D059B1D2A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D8490-B48E-411A-94CE-B30448D7B1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936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878D53-607A-4748-A3CC-CBE8391E31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330D62-4E29-4E5E-9905-01077A0D32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48AE3FA-13D0-4D40-A536-9483B85078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54D75-6AC0-4D8A-9628-AC7D614342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201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4AA88-BC70-4E3D-9F35-6A231464E0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E56F2-BAAC-418C-BB3F-0F1561EC0E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8DB83-CC3F-47DA-958D-79125BEAA6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DB9D7-DABC-4916-A308-7CF3D4942D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4938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516F7B43-58EE-4D4D-88A7-B445D5DA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9906E-6EDD-934C-AE85-A99FFCBE40E9}" type="datetime1">
              <a:rPr lang="en-US" altLang="zh-CN"/>
              <a:pPr>
                <a:defRPr/>
              </a:pPr>
              <a:t>10/24/22</a:t>
            </a:fld>
            <a:endParaRPr lang="en-US" altLang="zh-CN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C5A912BB-4A1A-3646-95E8-C399090BE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4AC60EDB-E618-F94C-9213-0A235391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5E4B8-71F9-6045-9A1A-408D826380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129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B8D87C0-2FA5-4111-AAE7-F5C43A153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3A51B4-9523-4762-B974-7DDC7614BF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FBFE62D-264A-439C-A25A-DFBE87BC1D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7AD1D-99FE-4A77-ADDF-681DCDF520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15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63A4BEB-1D02-4135-BA38-F099CC3E35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7E3C9CB-8298-467E-93B9-1EFC58ED6E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63EBB7F-9B61-4A7D-8834-29D56A5719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DF465-FD13-4D06-9492-0048C54AEA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516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F0E1E1-F534-4C94-A10A-38992F399A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453FA-19C3-4D2B-8E54-AC3D215B92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BB556-A653-4C17-BD09-91CA4E33E4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A4052-2826-4E3C-8F5D-9493D52367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830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2779C76-175C-44A4-B5EE-5866635E85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34E4B3A-B397-41FA-8781-64FD78EC8D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C03C8F3-D414-41F0-B406-9ADC6EA6CF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4BF72-8010-46BE-B31B-094F6DE446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350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5EEE2E4-0B8C-44FD-9F99-35813428DF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3EF98B7-83BD-41F3-B7DF-3E00875256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EDE73E9-923E-4D7D-A72F-36CE6469C5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668A4-4E07-4C51-8897-B895F6F887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319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CC20964-253D-4294-931E-1F9BD79388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722F4F4-1AEB-44A2-87DA-BD30B48AE1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9933955-7464-400E-81B3-8C78483B02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BE14E-360A-4542-BA5B-24218EA7CC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774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37F1D-C9C6-4A38-9D3D-EED57C9A34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927A59-F0CC-4E8B-8C0F-87F1AD5C6B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0870A6-3EA1-42B7-888C-2BA842FA44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FDA1E-91CB-4106-8CDA-C237426CC0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044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0DBA49-3E4A-479E-B9E8-BF3A2D8477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D1503A-0FE6-410E-8EAB-8260A7B637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95580-CC6C-4C58-9038-91F89343D8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4488C-3257-4549-BD01-D94C6B3393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41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D308D25-CAE2-45FD-8DC1-87A7ED090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F97C143-DA09-4F60-8AF1-4103F4EF88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2B8A2327-1E29-46F1-A866-5CF2E203D12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BAA4FAEF-D9D7-4193-BB47-D9719678632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16D20D2F-F909-44B7-94F8-2306116EB4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9D86679-BC59-427B-A053-CB454B115B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2008-multimedia\2008-multimedia\books\JDK_API_1_6_zh_CN.CHM::/java/lang/Integer.html#MIN_VALUE" TargetMode="External"/><Relationship Id="rId2" Type="http://schemas.openxmlformats.org/officeDocument/2006/relationships/hyperlink" Target="mk:@MSITStore:D:\2008-multimedia\2008-multimedia\books\JDK_API_1_6_zh_CN.CHM::/java/lang/Integer.html#MAX_VALU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k:@MSITStore:D:\2008-multimedia\2008-multimedia\books\JDK_API_1_6_zh_CN.CHM::/java/lang/String.html" TargetMode="External"/><Relationship Id="rId5" Type="http://schemas.openxmlformats.org/officeDocument/2006/relationships/hyperlink" Target="mk:@MSITStore:D:\2008-multimedia\2008-multimedia\books\JDK_API_1_6_zh_CN.CHM::/java/lang/Integer.html#Integer(java.lang.String)" TargetMode="External"/><Relationship Id="rId4" Type="http://schemas.openxmlformats.org/officeDocument/2006/relationships/hyperlink" Target="mk:@MSITStore:D:\2008-multimedia\2008-multimedia\books\JDK_API_1_6_zh_CN.CHM::/java/lang/Integer.html#Integer(int)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hyperlink" Target="mk:@MSITStore:D:\2008-multimedia\2008-multimedia\books\JDK_API_1_6_zh_CN.CHM::/java/lang/Integer.html#intValue()" TargetMode="External"/><Relationship Id="rId13" Type="http://schemas.openxmlformats.org/officeDocument/2006/relationships/hyperlink" Target="mk:@MSITStore:D:\2008-multimedia\2008-multimedia\books\JDK_API_1_6_zh_CN.CHM::/java/lang/Integer.html#doubleValue()" TargetMode="External"/><Relationship Id="rId3" Type="http://schemas.openxmlformats.org/officeDocument/2006/relationships/hyperlink" Target="mk:@MSITStore:D:\2008-multimedia\2008-multimedia\books\JDK_API_1_6_zh_CN.CHM::/java/lang/String.html" TargetMode="External"/><Relationship Id="rId7" Type="http://schemas.openxmlformats.org/officeDocument/2006/relationships/hyperlink" Target="mk:@MSITStore:D:\2008-multimedia\2008-multimedia\books\JDK_API_1_6_zh_CN.CHM::/java/lang/Integer.html#toBinaryString(int)" TargetMode="External"/><Relationship Id="rId12" Type="http://schemas.openxmlformats.org/officeDocument/2006/relationships/hyperlink" Target="mk:@MSITStore:D:\2008-multimedia\2008-multimedia\books\JDK_API_1_6_zh_CN.CHM::/java/lang/Integer.html#floatValue()" TargetMode="External"/><Relationship Id="rId2" Type="http://schemas.openxmlformats.org/officeDocument/2006/relationships/hyperlink" Target="mk:@MSITStore:D:\2008-multimedia\2008-multimedia\books\JDK_API_1_6_zh_CN.CHM::/java/lang/Integer.html#parseInt(java.lang.String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k:@MSITStore:D:\2008-multimedia\2008-multimedia\books\JDK_API_1_6_zh_CN.CHM::/java/lang/Integer.html#valueOf(java.lang.String)" TargetMode="External"/><Relationship Id="rId11" Type="http://schemas.openxmlformats.org/officeDocument/2006/relationships/hyperlink" Target="mk:@MSITStore:D:\2008-multimedia\2008-multimedia\books\JDK_API_1_6_zh_CN.CHM::/java/lang/Integer.html#byteValue()" TargetMode="External"/><Relationship Id="rId5" Type="http://schemas.openxmlformats.org/officeDocument/2006/relationships/hyperlink" Target="mk:@MSITStore:D:\2008-multimedia\2008-multimedia\books\JDK_API_1_6_zh_CN.CHM::/java/lang/Integer.html#valueOf(int)" TargetMode="External"/><Relationship Id="rId10" Type="http://schemas.openxmlformats.org/officeDocument/2006/relationships/hyperlink" Target="mk:@MSITStore:D:\2008-multimedia\2008-multimedia\books\JDK_API_1_6_zh_CN.CHM::/java/lang/Integer.html#longValue()" TargetMode="External"/><Relationship Id="rId4" Type="http://schemas.openxmlformats.org/officeDocument/2006/relationships/hyperlink" Target="mk:@MSITStore:D:\2008-multimedia\2008-multimedia\books\JDK_API_1_6_zh_CN.CHM::/java/lang/Integer.html" TargetMode="External"/><Relationship Id="rId9" Type="http://schemas.openxmlformats.org/officeDocument/2006/relationships/hyperlink" Target="mk:@MSITStore:D:\2008-multimedia\2008-multimedia\books\JDK_API_1_6_zh_CN.CHM::/java/lang/Integer.html#shortValue()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2008-multimedia\2008-multimedia\books\JDK_API_1_6_zh_CN.CHM::/java/lang/Float.html#MIN_VALUE" TargetMode="External"/><Relationship Id="rId7" Type="http://schemas.openxmlformats.org/officeDocument/2006/relationships/hyperlink" Target="mk:@MSITStore:D:\2008-multimedia\2008-multimedia\books\JDK_API_1_6_zh_CN.CHM::/java/lang/String.html" TargetMode="External"/><Relationship Id="rId2" Type="http://schemas.openxmlformats.org/officeDocument/2006/relationships/hyperlink" Target="mk:@MSITStore:D:\2008-multimedia\2008-multimedia\books\JDK_API_1_6_zh_CN.CHM::/java/lang/Float.html#MAX_VALU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k:@MSITStore:D:\2008-multimedia\2008-multimedia\books\JDK_API_1_6_zh_CN.CHM::/java/lang/Float.html#Float(java.lang.String)" TargetMode="External"/><Relationship Id="rId5" Type="http://schemas.openxmlformats.org/officeDocument/2006/relationships/hyperlink" Target="mk:@MSITStore:D:\2008-multimedia\2008-multimedia\books\JDK_API_1_6_zh_CN.CHM::/java/lang/Float.html#Float(float)" TargetMode="External"/><Relationship Id="rId4" Type="http://schemas.openxmlformats.org/officeDocument/2006/relationships/hyperlink" Target="mk:@MSITStore:D:\2008-multimedia\2008-multimedia\books\JDK_API_1_6_zh_CN.CHM::/java/lang/Float.html#Float(double)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mk:@MSITStore:D:\2008-multimedia\2008-multimedia\books\JDK_API_1_6_zh_CN.CHM::/java/lang/Float.html#longValue()" TargetMode="External"/><Relationship Id="rId3" Type="http://schemas.openxmlformats.org/officeDocument/2006/relationships/hyperlink" Target="mk:@MSITStore:D:\2008-multimedia\2008-multimedia\books\JDK_API_1_6_zh_CN.CHM::/java/lang/Float.html#valueOf(float)" TargetMode="External"/><Relationship Id="rId7" Type="http://schemas.openxmlformats.org/officeDocument/2006/relationships/hyperlink" Target="mk:@MSITStore:D:\2008-multimedia\2008-multimedia\books\JDK_API_1_6_zh_CN.CHM::/java/lang/Float.html#floatValue()" TargetMode="External"/><Relationship Id="rId12" Type="http://schemas.openxmlformats.org/officeDocument/2006/relationships/hyperlink" Target="mk:@MSITStore:D:\2008-multimedia\2008-multimedia\books\JDK_API_1_6_zh_CN.CHM::/java/lang/Float.html#byteValue()" TargetMode="External"/><Relationship Id="rId2" Type="http://schemas.openxmlformats.org/officeDocument/2006/relationships/hyperlink" Target="mk:@MSITStore:D:\2008-multimedia\2008-multimedia\books\JDK_API_1_6_zh_CN.CHM::/java/lang/Floa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k:@MSITStore:D:\2008-multimedia\2008-multimedia\books\JDK_API_1_6_zh_CN.CHM::/java/lang/Float.html#parseFloat(java.lang.String)" TargetMode="External"/><Relationship Id="rId11" Type="http://schemas.openxmlformats.org/officeDocument/2006/relationships/hyperlink" Target="mk:@MSITStore:D:\2008-multimedia\2008-multimedia\books\JDK_API_1_6_zh_CN.CHM::/java/lang/Float.html#intValue()" TargetMode="External"/><Relationship Id="rId5" Type="http://schemas.openxmlformats.org/officeDocument/2006/relationships/hyperlink" Target="mk:@MSITStore:D:\2008-multimedia\2008-multimedia\books\JDK_API_1_6_zh_CN.CHM::/java/lang/String.html" TargetMode="External"/><Relationship Id="rId10" Type="http://schemas.openxmlformats.org/officeDocument/2006/relationships/hyperlink" Target="mk:@MSITStore:D:\2008-multimedia\2008-multimedia\books\JDK_API_1_6_zh_CN.CHM::/java/lang/Float.html#shortValue()" TargetMode="External"/><Relationship Id="rId4" Type="http://schemas.openxmlformats.org/officeDocument/2006/relationships/hyperlink" Target="mk:@MSITStore:D:\2008-multimedia\2008-multimedia\books\JDK_API_1_6_zh_CN.CHM::/java/lang/Float.html#valueOf(java.lang.String)" TargetMode="External"/><Relationship Id="rId9" Type="http://schemas.openxmlformats.org/officeDocument/2006/relationships/hyperlink" Target="mk:@MSITStore:D:\2008-multimedia\2008-multimedia\books\JDK_API_1_6_zh_CN.CHM::/java/lang/Float.html#doubleValue()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2008-multimedia\2008-multimedia\books\JDK_API_1_6_zh_CN.CHM::/java/lang/Double.html#MAX_VALUE" TargetMode="External"/><Relationship Id="rId2" Type="http://schemas.openxmlformats.org/officeDocument/2006/relationships/hyperlink" Target="mk:@MSITStore:D:\2008-multimedia\2008-multimedia\books\JDK_API_1_6_zh_CN.CHM::/java/lang/Double.html#MIN_VALU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k:@MSITStore:D:\2008-multimedia\2008-multimedia\books\JDK_API_1_6_zh_CN.CHM::/java/lang/String.html" TargetMode="External"/><Relationship Id="rId5" Type="http://schemas.openxmlformats.org/officeDocument/2006/relationships/hyperlink" Target="mk:@MSITStore:D:\2008-multimedia\2008-multimedia\books\JDK_API_1_6_zh_CN.CHM::/java/lang/Double.html#Double(java.lang.String)" TargetMode="External"/><Relationship Id="rId4" Type="http://schemas.openxmlformats.org/officeDocument/2006/relationships/hyperlink" Target="mk:@MSITStore:D:\2008-multimedia\2008-multimedia\books\JDK_API_1_6_zh_CN.CHM::/java/lang/Double.html#Double(double)" TargetMode="Externa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hyperlink" Target="mk:@MSITStore:D:\2008-multimedia\2008-multimedia\books\JDK_API_1_6_zh_CN.CHM::/java/lang/Double.html#floatValue()" TargetMode="External"/><Relationship Id="rId3" Type="http://schemas.openxmlformats.org/officeDocument/2006/relationships/hyperlink" Target="mk:@MSITStore:D:\2008-multimedia\2008-multimedia\books\JDK_API_1_6_zh_CN.CHM::/java/lang/Double.html#valueOf(double)" TargetMode="External"/><Relationship Id="rId7" Type="http://schemas.openxmlformats.org/officeDocument/2006/relationships/hyperlink" Target="mk:@MSITStore:D:\2008-multimedia\2008-multimedia\books\JDK_API_1_6_zh_CN.CHM::/java/lang/Double.html#doubleValue()" TargetMode="External"/><Relationship Id="rId12" Type="http://schemas.openxmlformats.org/officeDocument/2006/relationships/hyperlink" Target="mk:@MSITStore:D:\2008-multimedia\2008-multimedia\books\JDK_API_1_6_zh_CN.CHM::/java/lang/Double.html#longValue()" TargetMode="External"/><Relationship Id="rId2" Type="http://schemas.openxmlformats.org/officeDocument/2006/relationships/hyperlink" Target="mk:@MSITStore:D:\2008-multimedia\2008-multimedia\books\JDK_API_1_6_zh_CN.CHM::/java/lang/Dou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k:@MSITStore:D:\2008-multimedia\2008-multimedia\books\JDK_API_1_6_zh_CN.CHM::/java/lang/Double.html#parseDouble(java.lang.String)" TargetMode="External"/><Relationship Id="rId11" Type="http://schemas.openxmlformats.org/officeDocument/2006/relationships/hyperlink" Target="mk:@MSITStore:D:\2008-multimedia\2008-multimedia\books\JDK_API_1_6_zh_CN.CHM::/java/lang/Double.html#byteValue()" TargetMode="External"/><Relationship Id="rId5" Type="http://schemas.openxmlformats.org/officeDocument/2006/relationships/hyperlink" Target="mk:@MSITStore:D:\2008-multimedia\2008-multimedia\books\JDK_API_1_6_zh_CN.CHM::/java/lang/String.html" TargetMode="External"/><Relationship Id="rId10" Type="http://schemas.openxmlformats.org/officeDocument/2006/relationships/hyperlink" Target="mk:@MSITStore:D:\2008-multimedia\2008-multimedia\books\JDK_API_1_6_zh_CN.CHM::/java/lang/Double.html#shortValue()" TargetMode="External"/><Relationship Id="rId4" Type="http://schemas.openxmlformats.org/officeDocument/2006/relationships/hyperlink" Target="mk:@MSITStore:D:\2008-multimedia\2008-multimedia\books\JDK_API_1_6_zh_CN.CHM::/java/lang/Double.html#valueOf(java.lang.String)" TargetMode="External"/><Relationship Id="rId9" Type="http://schemas.openxmlformats.org/officeDocument/2006/relationships/hyperlink" Target="mk:@MSITStore:D:\2008-multimedia\2008-multimedia\books\JDK_API_1_6_zh_CN.CHM::/java/lang/Double.html#intValue()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mk:@MSITStore:D:\2008-multimedia\2008-multimedia\books\JDK_API_1_6_zh_CN.CHM::/java/lang/Character.html#toUpperCase(char)" TargetMode="External"/><Relationship Id="rId2" Type="http://schemas.openxmlformats.org/officeDocument/2006/relationships/hyperlink" Target="mk:@MSITStore:D:\2008-multimedia\2008-multimedia\books\JDK_API_1_6_zh_CN.CHM::/java/lang/Character.html#Character(char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k:@MSITStore:D:\2008-multimedia\2008-multimedia\books\JDK_API_1_6_zh_CN.CHM::/java/lang/Character.html#isTitleCase(char)" TargetMode="External"/><Relationship Id="rId5" Type="http://schemas.openxmlformats.org/officeDocument/2006/relationships/hyperlink" Target="mk:@MSITStore:D:\2008-multimedia\2008-multimedia\books\JDK_API_1_6_zh_CN.CHM::/java/lang/Character.html#toTitleCase(char)" TargetMode="External"/><Relationship Id="rId4" Type="http://schemas.openxmlformats.org/officeDocument/2006/relationships/hyperlink" Target="mk:@MSITStore:D:\2008-multimedia\2008-multimedia\books\JDK_API_1_6_zh_CN.CHM::/java/lang/Character.html#isUpperCase(char)" TargetMode="Externa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hyperlink" Target="mk:@MSITStore:D:\2008-multimedia\2008-multimedia\books\JDK_API_1_6_zh_CN.CHM::/java/lang/Character.html#charValue()" TargetMode="External"/><Relationship Id="rId3" Type="http://schemas.openxmlformats.org/officeDocument/2006/relationships/hyperlink" Target="mk:@MSITStore:D:\2008-multimedia\2008-multimedia\books\JDK_API_1_6_zh_CN.CHM::/java/lang/Character.html#isLowerCase(char)" TargetMode="External"/><Relationship Id="rId7" Type="http://schemas.openxmlformats.org/officeDocument/2006/relationships/hyperlink" Target="mk:@MSITStore:D:\2008-multimedia\2008-multimedia\books\JDK_API_1_6_zh_CN.CHM::/java/lang/Character.html#isDigit(char)" TargetMode="External"/><Relationship Id="rId2" Type="http://schemas.openxmlformats.org/officeDocument/2006/relationships/hyperlink" Target="mk:@MSITStore:D:\2008-multimedia\2008-multimedia\books\JDK_API_1_6_zh_CN.CHM::/java/lang/Character.html#toLowerCase(char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k:@MSITStore:D:\2008-multimedia\2008-multimedia\books\JDK_API_1_6_zh_CN.CHM::/java/lang/Character.html#isLetter(char)" TargetMode="External"/><Relationship Id="rId5" Type="http://schemas.openxmlformats.org/officeDocument/2006/relationships/hyperlink" Target="mk:@MSITStore:D:\2008-multimedia\2008-multimedia\books\JDK_API_1_6_zh_CN.CHM::/java/lang/Character.html#isLetterOrDigit(char)" TargetMode="External"/><Relationship Id="rId10" Type="http://schemas.openxmlformats.org/officeDocument/2006/relationships/hyperlink" Target="mk:@MSITStore:D:\2008-multimedia\2008-multimedia\books\JDK_API_1_6_zh_CN.CHM::/java/lang/Character.html#valueOf(char)" TargetMode="External"/><Relationship Id="rId4" Type="http://schemas.openxmlformats.org/officeDocument/2006/relationships/hyperlink" Target="mk:@MSITStore:D:\2008-multimedia\2008-multimedia\books\JDK_API_1_6_zh_CN.CHM::/java/lang/Character.html#isWhitespace(char)" TargetMode="External"/><Relationship Id="rId9" Type="http://schemas.openxmlformats.org/officeDocument/2006/relationships/hyperlink" Target="mk:@MSITStore:D:\2008-multimedia\2008-multimedia\books\JDK_API_1_6_zh_CN.CHM::/java/lang/Character.html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hyperlink" Target="mk:@MSITStore:D:\2008-multimedia\2008-multimedia\books\JDK_API_1_6_zh_CN.CHM::/java/lang/Math.html#sin(double)" TargetMode="External"/><Relationship Id="rId3" Type="http://schemas.openxmlformats.org/officeDocument/2006/relationships/hyperlink" Target="mk:@MSITStore:D:\2008-multimedia\2008-multimedia\books\JDK_API_1_6_zh_CN.CHM::/java/lang/Math.html#sqrt(double)" TargetMode="External"/><Relationship Id="rId7" Type="http://schemas.openxmlformats.org/officeDocument/2006/relationships/hyperlink" Target="mk:@MSITStore:D:\2008-multimedia\2008-multimedia\books\JDK_API_1_6_zh_CN.CHM::/java/lang/Math.html#toRadians(double)" TargetMode="External"/><Relationship Id="rId2" Type="http://schemas.openxmlformats.org/officeDocument/2006/relationships/hyperlink" Target="mk:@MSITStore:D:\2008-multimedia\2008-multimedia\books\JDK_API_1_6_zh_CN.CHM::/java/lang/Math.html#pow(double, doubl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k:@MSITStore:D:\2008-multimedia\2008-multimedia\books\JDK_API_1_6_zh_CN.CHM::/java/lang/Math.html#toDegrees(double)" TargetMode="External"/><Relationship Id="rId5" Type="http://schemas.openxmlformats.org/officeDocument/2006/relationships/hyperlink" Target="mk:@MSITStore:D:\2008-multimedia\2008-multimedia\books\JDK_API_1_6_zh_CN.CHM::/java/lang/Math.html#round(double)" TargetMode="External"/><Relationship Id="rId4" Type="http://schemas.openxmlformats.org/officeDocument/2006/relationships/hyperlink" Target="mk:@MSITStore:D:\2008-multimedia\2008-multimedia\books\JDK_API_1_6_zh_CN.CHM::/java/lang/Math.html#random()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23.xml"/><Relationship Id="rId3" Type="http://schemas.openxmlformats.org/officeDocument/2006/relationships/slide" Target="slide80.xml"/><Relationship Id="rId7" Type="http://schemas.openxmlformats.org/officeDocument/2006/relationships/slide" Target="slide12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slide" Target="slide116.xml"/><Relationship Id="rId4" Type="http://schemas.openxmlformats.org/officeDocument/2006/relationships/slide" Target="slide9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mk:@MSITStore:D:\2008-multimedia\2008-multimedia\books\JDK_API_1_6_zh_CN.CHM::/java/lang/Object.html#notify()" TargetMode="External"/><Relationship Id="rId3" Type="http://schemas.openxmlformats.org/officeDocument/2006/relationships/hyperlink" Target="mk:@MSITStore:D:\2008-multimedia\2008-multimedia\books\JDK_API_1_6_zh_CN.CHM::/java/lang/Object.html#equals(java.lang.Object)" TargetMode="External"/><Relationship Id="rId7" Type="http://schemas.openxmlformats.org/officeDocument/2006/relationships/hyperlink" Target="mk:@MSITStore:D:\2008-multimedia\2008-multimedia\books\JDK_API_1_6_zh_CN.CHM::/java/lang/Object.html#wait()" TargetMode="External"/><Relationship Id="rId2" Type="http://schemas.openxmlformats.org/officeDocument/2006/relationships/hyperlink" Target="mk:@MSITStore:D:\2008-multimedia\2008-multimedia\books\JDK_API_1_6_zh_CN.CHM::/java/lang/Object.html#clone(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k:@MSITStore:D:\2008-multimedia\2008-multimedia\books\JDK_API_1_6_zh_CN.CHM::/java/lang/Object.html#hashCode()" TargetMode="External"/><Relationship Id="rId5" Type="http://schemas.openxmlformats.org/officeDocument/2006/relationships/hyperlink" Target="mk:@MSITStore:D:\2008-multimedia\2008-multimedia\books\JDK_API_1_6_zh_CN.CHM::/java/lang/Object.html#toString()" TargetMode="External"/><Relationship Id="rId4" Type="http://schemas.openxmlformats.org/officeDocument/2006/relationships/hyperlink" Target="mk:@MSITStore:D:\2008-multimedia\2008-multimedia\books\JDK_API_1_6_zh_CN.CHM::/java/lang/Object.html" TargetMode="External"/><Relationship Id="rId9" Type="http://schemas.openxmlformats.org/officeDocument/2006/relationships/hyperlink" Target="mk:@MSITStore:D:\2008-multimedia\2008-multimedia\books\JDK_API_1_6_zh_CN.CHM::/java/lang/Object.html#notifyAll()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>
            <a:extLst>
              <a:ext uri="{FF2B5EF4-FFF2-40B4-BE49-F238E27FC236}">
                <a16:creationId xmlns:a16="http://schemas.microsoft.com/office/drawing/2014/main" id="{12C69707-A669-4253-90E1-A3A0FE9C9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8888" y="836613"/>
            <a:ext cx="3168650" cy="4968875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US" altLang="zh-CN" b="1" u="sng">
              <a:sym typeface="Wingdings" panose="05000000000000000000" pitchFamily="2" charset="2"/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3600" b="1" u="sng">
                <a:sym typeface="Wingdings" panose="05000000000000000000" pitchFamily="2" charset="2"/>
              </a:rPr>
              <a:t></a:t>
            </a:r>
            <a:r>
              <a:rPr lang="zh-CN" altLang="en-US" sz="3600" b="1" u="sng"/>
              <a:t>本章导读</a:t>
            </a:r>
            <a:endParaRPr lang="zh-CN" altLang="en-US" sz="3600" b="1"/>
          </a:p>
          <a:p>
            <a:pPr eaLnBrk="1" hangingPunct="1">
              <a:buFontTx/>
              <a:buNone/>
              <a:defRPr/>
            </a:pPr>
            <a:r>
              <a:rPr lang="zh-CN" altLang="en-US" sz="22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从</a:t>
            </a:r>
            <a:r>
              <a:rPr lang="en-US" altLang="zh-CN" sz="22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  <a:r>
              <a:rPr lang="zh-CN" altLang="en-US" sz="22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语言到</a:t>
            </a:r>
            <a:r>
              <a:rPr lang="en-US" altLang="zh-CN" sz="22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</a:p>
          <a:p>
            <a:pPr eaLnBrk="1" hangingPunct="1">
              <a:buFontTx/>
              <a:buNone/>
              <a:defRPr/>
            </a:pPr>
            <a:endParaRPr lang="en-US" altLang="zh-CN" sz="2800" b="1"/>
          </a:p>
          <a:p>
            <a:pPr eaLnBrk="1" hangingPunct="1">
              <a:buFontTx/>
              <a:buNone/>
              <a:defRPr/>
            </a:pPr>
            <a:r>
              <a:rPr lang="zh-CN" altLang="en-US" b="1"/>
              <a:t>一、泛型</a:t>
            </a:r>
            <a:endParaRPr lang="en-US" altLang="zh-CN" b="1"/>
          </a:p>
          <a:p>
            <a:pPr eaLnBrk="1" hangingPunct="1">
              <a:buFontTx/>
              <a:buNone/>
              <a:defRPr/>
            </a:pPr>
            <a:endParaRPr lang="en-US" altLang="zh-CN" sz="2000" b="1"/>
          </a:p>
          <a:p>
            <a:pPr eaLnBrk="1" hangingPunct="1">
              <a:buFontTx/>
              <a:buNone/>
              <a:defRPr/>
            </a:pPr>
            <a:r>
              <a:rPr lang="zh-CN" altLang="en-US" b="1"/>
              <a:t>二、容器类</a:t>
            </a:r>
            <a:endParaRPr lang="en-US" altLang="zh-CN" b="1"/>
          </a:p>
          <a:p>
            <a:pPr eaLnBrk="1" hangingPunct="1">
              <a:buFontTx/>
              <a:buNone/>
              <a:defRPr/>
            </a:pPr>
            <a:endParaRPr lang="en-US" altLang="zh-CN" sz="2000" b="1"/>
          </a:p>
          <a:p>
            <a:pPr eaLnBrk="1" hangingPunct="1">
              <a:buFontTx/>
              <a:buNone/>
              <a:defRPr/>
            </a:pPr>
            <a:r>
              <a:rPr lang="zh-CN" altLang="en-US" b="1"/>
              <a:t>三、常用类</a:t>
            </a:r>
            <a:endParaRPr lang="en-US" altLang="zh-CN" b="1" u="sng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ch21imageslides_Page_10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066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C969B-7C3A-1241-A36E-DFD364D2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StringBuffer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StringBuilder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DB7603-296F-864A-BCD4-E2A5D4613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StringBuffer</a:t>
            </a:r>
            <a:r>
              <a:rPr kumimoji="1" lang="zh-CN" altLang="en-US" dirty="0"/>
              <a:t>是线程安全的</a:t>
            </a:r>
            <a:endParaRPr kumimoji="1" lang="en-US" altLang="zh-CN" dirty="0"/>
          </a:p>
          <a:p>
            <a:r>
              <a:rPr kumimoji="1" lang="en-US" altLang="zh-CN" dirty="0" err="1"/>
              <a:t>StringBuilder</a:t>
            </a:r>
            <a:r>
              <a:rPr kumimoji="1" lang="zh-CN" altLang="en-US" dirty="0"/>
              <a:t>不是线程安全的</a:t>
            </a:r>
          </a:p>
        </p:txBody>
      </p:sp>
    </p:spTree>
    <p:extLst>
      <p:ext uri="{BB962C8B-B14F-4D97-AF65-F5344CB8AC3E}">
        <p14:creationId xmlns:p14="http://schemas.microsoft.com/office/powerpoint/2010/main" val="5461152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90EB4-4EB6-2F4D-A19A-9FB9B011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正则表达式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23DE9-920B-7347-AC6D-E0BC9B6BA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正则表达式</a:t>
            </a:r>
            <a:r>
              <a:rPr lang="en-US" altLang="zh-CN" dirty="0"/>
              <a:t>(</a:t>
            </a:r>
            <a:r>
              <a:rPr lang="en" altLang="zh-CN" dirty="0"/>
              <a:t>regular expression)</a:t>
            </a:r>
            <a:r>
              <a:rPr lang="zh-CN" altLang="en-US" dirty="0"/>
              <a:t>描述了一种字符串匹配的模式</a:t>
            </a:r>
            <a:r>
              <a:rPr lang="en-US" altLang="zh-CN" dirty="0"/>
              <a:t>(</a:t>
            </a:r>
            <a:r>
              <a:rPr lang="en" altLang="zh-CN" dirty="0"/>
              <a:t>pattern),</a:t>
            </a:r>
            <a:r>
              <a:rPr lang="zh-CN" altLang="en-US" dirty="0"/>
              <a:t>可以用来检查一个串是否含有某种子串、将匹配的子串替换或者从某个串中取出符合某个条件的子串等。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7712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7B181-46EF-D54D-BA37-45F9F25B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4E284-60B1-EC44-913B-DDF525D41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1" descr="ch16imageslides_Page_61.png">
            <a:extLst>
              <a:ext uri="{FF2B5EF4-FFF2-40B4-BE49-F238E27FC236}">
                <a16:creationId xmlns:a16="http://schemas.microsoft.com/office/drawing/2014/main" id="{2AB9CB5A-E2D5-7F43-948F-D364DCAF54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51358"/>
          <a:stretch>
            <a:fillRect/>
          </a:stretch>
        </p:blipFill>
        <p:spPr bwMode="auto">
          <a:xfrm>
            <a:off x="0" y="652463"/>
            <a:ext cx="8986838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119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ch16imageslides_Page_62.png">
            <a:extLst>
              <a:ext uri="{FF2B5EF4-FFF2-40B4-BE49-F238E27FC236}">
                <a16:creationId xmlns:a16="http://schemas.microsoft.com/office/drawing/2014/main" id="{35B086DD-892A-2B48-828E-DCA6C11967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13614-449B-EC46-8DD6-BEDCAF85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815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ch16imageslides_Page_63.png">
            <a:extLst>
              <a:ext uri="{FF2B5EF4-FFF2-40B4-BE49-F238E27FC236}">
                <a16:creationId xmlns:a16="http://schemas.microsoft.com/office/drawing/2014/main" id="{5071F21A-3699-FE45-8414-79322F6617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A3770-6D5A-A04C-9216-FB879B54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435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ch16imageslides_Page_64.png">
            <a:extLst>
              <a:ext uri="{FF2B5EF4-FFF2-40B4-BE49-F238E27FC236}">
                <a16:creationId xmlns:a16="http://schemas.microsoft.com/office/drawing/2014/main" id="{62AE312A-25BB-694B-A7F9-338C59BFD6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1DEC8-1C7F-914A-8F16-8A5B783D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882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ch16imageslides_Page_65.png">
            <a:extLst>
              <a:ext uri="{FF2B5EF4-FFF2-40B4-BE49-F238E27FC236}">
                <a16:creationId xmlns:a16="http://schemas.microsoft.com/office/drawing/2014/main" id="{D82EFE41-430B-034C-816C-A99DAF0B9F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3A8E4-5677-6C46-9B90-A063A17D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985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ch16imageslides_Page_66.png">
            <a:extLst>
              <a:ext uri="{FF2B5EF4-FFF2-40B4-BE49-F238E27FC236}">
                <a16:creationId xmlns:a16="http://schemas.microsoft.com/office/drawing/2014/main" id="{B3D23236-EEAC-C442-8787-AB90FC12BA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14D4C-3EBA-DC4B-9429-6C66B41F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18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" descr="ch16imageslides_Page_67.png">
            <a:extLst>
              <a:ext uri="{FF2B5EF4-FFF2-40B4-BE49-F238E27FC236}">
                <a16:creationId xmlns:a16="http://schemas.microsoft.com/office/drawing/2014/main" id="{43160FF2-50D0-5745-8AA9-6A1BC9B307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80715-D2DD-C848-81E6-C1756B871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227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ch16imageslides_Page_68.png">
            <a:extLst>
              <a:ext uri="{FF2B5EF4-FFF2-40B4-BE49-F238E27FC236}">
                <a16:creationId xmlns:a16="http://schemas.microsoft.com/office/drawing/2014/main" id="{19687804-66DC-BE42-B57E-8BF86992CB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99" b="48613"/>
          <a:stretch>
            <a:fillRect/>
          </a:stretch>
        </p:blipFill>
        <p:spPr bwMode="auto">
          <a:xfrm>
            <a:off x="-1828800" y="0"/>
            <a:ext cx="1044733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6520B-35BC-2B49-84C2-7673744B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6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C2F18F1-3A7E-4EA3-98F4-0F0F6EC9D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661" y="526610"/>
            <a:ext cx="7272338" cy="8382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latin typeface="楷体_GB2312"/>
                <a:ea typeface="楷体_GB2312"/>
                <a:cs typeface="楷体_GB2312"/>
              </a:rPr>
              <a:t>1.2  </a:t>
            </a:r>
            <a:r>
              <a:rPr lang="zh-CN" altLang="en-US" sz="3600" b="1">
                <a:latin typeface="楷体_GB2312"/>
                <a:ea typeface="楷体_GB2312"/>
                <a:cs typeface="楷体_GB2312"/>
              </a:rPr>
              <a:t>类型参数的上界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6D768E0-133A-480D-8617-B178CB3E7B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6392" y="1678738"/>
            <a:ext cx="8222071" cy="506263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en-US" sz="2800"/>
              <a:t>★</a:t>
            </a:r>
            <a:r>
              <a:rPr lang="zh-CN" altLang="en-US" sz="2800" b="1">
                <a:latin typeface="+mn-ea"/>
              </a:rPr>
              <a:t>在定义泛型时，可以</a:t>
            </a:r>
            <a:r>
              <a:rPr lang="zh-CN" altLang="en-US" sz="28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直接对类型参数做出限制</a:t>
            </a:r>
            <a:r>
              <a:rPr lang="zh-CN" altLang="en-US" sz="2800" b="1">
                <a:latin typeface="+mn-ea"/>
              </a:rPr>
              <a:t>，其语法如下： </a:t>
            </a:r>
            <a:endParaRPr lang="en-US" altLang="zh-CN" sz="2800" b="1">
              <a:latin typeface="+mn-ea"/>
            </a:endParaRPr>
          </a:p>
          <a:p>
            <a:pPr marL="0" indent="0">
              <a:lnSpc>
                <a:spcPct val="120000"/>
              </a:lnSpc>
              <a:buNone/>
              <a:defRPr/>
            </a:pPr>
            <a:endParaRPr lang="en-US" altLang="zh-CN" sz="1000" noProof="1"/>
          </a:p>
          <a:p>
            <a:pPr marL="0" indent="0" algn="ctr">
              <a:lnSpc>
                <a:spcPct val="120000"/>
              </a:lnSpc>
              <a:buNone/>
              <a:defRPr/>
            </a:pPr>
            <a:r>
              <a:rPr lang="en-US" altLang="zh-CN" sz="2800" b="1"/>
              <a:t>&lt;</a:t>
            </a:r>
            <a:r>
              <a:rPr lang="en-US" altLang="zh-CN" sz="2800" b="1">
                <a:solidFill>
                  <a:srgbClr val="0000CC"/>
                </a:solidFill>
              </a:rPr>
              <a:t>T</a:t>
            </a:r>
            <a:r>
              <a:rPr lang="en-US" altLang="zh-CN" sz="2800" b="1"/>
              <a:t> 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extends</a:t>
            </a:r>
            <a:r>
              <a:rPr lang="en-US" altLang="zh-CN" sz="2800" b="1"/>
              <a:t> anyClass&gt;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800"/>
              <a:t>该语句表示类型参数</a:t>
            </a:r>
            <a:r>
              <a:rPr lang="en-US" altLang="zh-CN" sz="2800"/>
              <a:t>T</a:t>
            </a:r>
            <a:r>
              <a:rPr lang="zh-CN" altLang="en-US" sz="2800"/>
              <a:t>必须是以下几种类型之一：</a:t>
            </a:r>
            <a:endParaRPr lang="en-US" altLang="zh-CN" sz="280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/>
              <a:t>anyClass</a:t>
            </a:r>
            <a:r>
              <a:rPr lang="zh-CN" altLang="en-US" sz="2800"/>
              <a:t>类；</a:t>
            </a:r>
            <a:endParaRPr lang="en-US" altLang="zh-CN" sz="280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800"/>
              <a:t>anyClass</a:t>
            </a:r>
            <a:r>
              <a:rPr lang="zh-CN" altLang="en-US" sz="2800"/>
              <a:t>的子类；</a:t>
            </a:r>
            <a:endParaRPr lang="en-US" altLang="zh-CN" sz="280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800"/>
              <a:t>实现了</a:t>
            </a:r>
            <a:r>
              <a:rPr lang="en-US" altLang="zh-CN" sz="2800"/>
              <a:t>anyClass</a:t>
            </a:r>
            <a:r>
              <a:rPr lang="zh-CN" altLang="en-US" sz="2800"/>
              <a:t>接口的类。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151892060"/>
      </p:ext>
    </p:extLst>
  </p:cSld>
  <p:clrMapOvr>
    <a:masterClrMapping/>
  </p:clrMapOvr>
  <p:transition>
    <p:random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" descr="ch16imageslides_Page_69.png">
            <a:extLst>
              <a:ext uri="{FF2B5EF4-FFF2-40B4-BE49-F238E27FC236}">
                <a16:creationId xmlns:a16="http://schemas.microsoft.com/office/drawing/2014/main" id="{F21A002F-D64D-7B4C-BDA6-C066D9DA08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89894-DEA3-5A41-B4B5-7A191EDD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458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" descr="ch16imageslides_Page_70.png">
            <a:extLst>
              <a:ext uri="{FF2B5EF4-FFF2-40B4-BE49-F238E27FC236}">
                <a16:creationId xmlns:a16="http://schemas.microsoft.com/office/drawing/2014/main" id="{CB192F9A-C925-4046-B844-BDF3DC50B9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B6AE4-C8B7-9443-AE41-8CDB4176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597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1" descr="ch16imageslides_Page_71.png">
            <a:extLst>
              <a:ext uri="{FF2B5EF4-FFF2-40B4-BE49-F238E27FC236}">
                <a16:creationId xmlns:a16="http://schemas.microsoft.com/office/drawing/2014/main" id="{9C1B1A80-9A6F-1743-8C4B-000C537CE2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D5392-13E8-D245-97F4-543D504C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442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ch16imageslides_Page_73.png">
            <a:extLst>
              <a:ext uri="{FF2B5EF4-FFF2-40B4-BE49-F238E27FC236}">
                <a16:creationId xmlns:a16="http://schemas.microsoft.com/office/drawing/2014/main" id="{70CEEDB1-79E6-1D47-97A9-07D0849D72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12783-DA11-1B45-A7D9-BFE04095C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672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 descr="ch16imageslides_Page_74.png">
            <a:extLst>
              <a:ext uri="{FF2B5EF4-FFF2-40B4-BE49-F238E27FC236}">
                <a16:creationId xmlns:a16="http://schemas.microsoft.com/office/drawing/2014/main" id="{00DCA1CC-5893-DF4C-8550-9E07F530AC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96070-E671-6844-B471-85074A1B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262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6200" y="335846"/>
            <a:ext cx="7696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// NewMatcherTest.java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ch14;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java.util.regex.Matcher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java.util.regex.Pattern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NewMatcherTest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zh-CN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Pattern </a:t>
            </a: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Pattern.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compile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"cat"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Matcher </a:t>
            </a:r>
            <a:r>
              <a:rPr lang="en-US" altLang="zh-CN" dirty="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.matcher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"one cat two cats in the yard"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StringBuilder 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strbuilder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StringBuilder();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.find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.appendReplacement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strbuilder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"dog"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.appendTail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strbuilder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6A3E3E"/>
                </a:solidFill>
                <a:latin typeface="Consolas" panose="020B0609020204030204" pitchFamily="49" charset="0"/>
              </a:rPr>
              <a:t>strbuilder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20513" b="-1"/>
          <a:stretch/>
        </p:blipFill>
        <p:spPr>
          <a:xfrm>
            <a:off x="2286000" y="5181600"/>
            <a:ext cx="3581400" cy="295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34667A-9BD3-7573-9E3A-20A412E0AB5E}"/>
              </a:ext>
            </a:extLst>
          </p:cNvPr>
          <p:cNvSpPr txBox="1"/>
          <p:nvPr/>
        </p:nvSpPr>
        <p:spPr>
          <a:xfrm>
            <a:off x="152400" y="6172200"/>
            <a:ext cx="691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" dirty="0"/>
              <a:t>参考</a:t>
            </a:r>
            <a:r>
              <a:rPr kumimoji="1" lang="zh-CN" altLang="en-US" dirty="0"/>
              <a:t>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www.runoob.com</a:t>
            </a:r>
            <a:r>
              <a:rPr kumimoji="1" lang="en" altLang="zh-CN" dirty="0"/>
              <a:t>/java/java-regular-</a:t>
            </a:r>
            <a:r>
              <a:rPr kumimoji="1" lang="en" altLang="zh-CN" dirty="0" err="1"/>
              <a:t>expressions.html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78969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17F5F16F-6D3A-43D7-A398-A11AD4488A9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44824"/>
            <a:ext cx="8075613" cy="424847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/>
              <a:t>★</a:t>
            </a:r>
            <a:r>
              <a:rPr lang="en-US" altLang="zh-CN" sz="2400" b="1"/>
              <a:t>Java</a:t>
            </a:r>
            <a:r>
              <a:rPr lang="zh-CN" altLang="en-US" sz="2400" b="1">
                <a:latin typeface="Times New Roman" panose="02020603050405020304" pitchFamily="18" charset="0"/>
              </a:rPr>
              <a:t>的基本数据类型包括：</a:t>
            </a:r>
            <a:r>
              <a:rPr lang="en-US" altLang="zh-CN" sz="2400" b="1"/>
              <a:t>byte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en-US" altLang="zh-CN" sz="2400" b="1"/>
              <a:t>int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en-US" altLang="zh-CN" sz="2400" b="1"/>
              <a:t>short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en-US" altLang="zh-CN" sz="2400" b="1"/>
              <a:t>long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en-US" altLang="zh-CN" sz="2400" b="1"/>
              <a:t>float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en-US" altLang="zh-CN" sz="2400" b="1"/>
              <a:t>double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en-US" altLang="zh-CN" sz="2400" b="1"/>
              <a:t>char</a:t>
            </a:r>
            <a:r>
              <a:rPr lang="zh-CN" altLang="en-US" sz="2400" b="1">
                <a:latin typeface="Times New Roman" panose="02020603050405020304" pitchFamily="18" charset="0"/>
              </a:rPr>
              <a:t>。</a:t>
            </a:r>
            <a:r>
              <a:rPr lang="en-US" altLang="zh-CN" sz="2400" b="1"/>
              <a:t>Java</a:t>
            </a:r>
            <a:r>
              <a:rPr lang="zh-CN" altLang="en-US" sz="2400" b="1">
                <a:latin typeface="Times New Roman" panose="02020603050405020304" pitchFamily="18" charset="0"/>
              </a:rPr>
              <a:t>同时也提供了基本数据类型相关的类，实现了对基本数据类型的封装。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这些类在</a:t>
            </a:r>
            <a:r>
              <a:rPr lang="en-US" altLang="zh-CN" sz="2400" b="1">
                <a:solidFill>
                  <a:srgbClr val="FF0000"/>
                </a:solidFill>
              </a:rPr>
              <a:t>java.lang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包中</a:t>
            </a:r>
            <a:r>
              <a:rPr lang="zh-CN" altLang="en-US" sz="2400" b="1">
                <a:latin typeface="Times New Roman" panose="02020603050405020304" pitchFamily="18" charset="0"/>
              </a:rPr>
              <a:t>。</a:t>
            </a:r>
            <a:endParaRPr lang="zh-CN" altLang="en-US" sz="2400" b="1"/>
          </a:p>
          <a:p>
            <a:pPr eaLnBrk="1" hangingPunct="1">
              <a:buFontTx/>
              <a:buNone/>
            </a:pPr>
            <a:endParaRPr lang="zh-CN" altLang="en-US" sz="2400" b="1"/>
          </a:p>
          <a:p>
            <a:pPr eaLnBrk="1" hangingPunct="1">
              <a:buFontTx/>
              <a:buNone/>
            </a:pPr>
            <a:endParaRPr lang="zh-CN" altLang="en-US" sz="2800" b="1"/>
          </a:p>
          <a:p>
            <a:pPr eaLnBrk="1" hangingPunct="1">
              <a:buFontTx/>
              <a:buNone/>
            </a:pPr>
            <a:endParaRPr lang="zh-CN" altLang="en-US" sz="2800" b="1"/>
          </a:p>
          <a:p>
            <a:pPr algn="just" eaLnBrk="1" hangingPunct="1">
              <a:buFontTx/>
              <a:buNone/>
            </a:pPr>
            <a:endParaRPr lang="en-US" altLang="zh-CN" sz="2400" b="1"/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75E85674-4AC3-473F-B619-F59C4DF56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49275"/>
            <a:ext cx="7848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3600" b="1">
                <a:solidFill>
                  <a:srgbClr val="FF0066"/>
                </a:solidFill>
                <a:latin typeface="Tahoma" panose="020B0604030504040204" pitchFamily="34" charset="0"/>
              </a:rPr>
              <a:t>3.3  </a:t>
            </a:r>
            <a:r>
              <a:rPr kumimoji="1" lang="zh-CN" altLang="en-US" sz="3600" b="1">
                <a:solidFill>
                  <a:srgbClr val="FF0066"/>
                </a:solidFill>
                <a:latin typeface="Tahoma" panose="020B0604030504040204" pitchFamily="34" charset="0"/>
              </a:rPr>
              <a:t>基本类型数据的类包装（封装类）</a:t>
            </a:r>
          </a:p>
        </p:txBody>
      </p:sp>
      <p:graphicFrame>
        <p:nvGraphicFramePr>
          <p:cNvPr id="104556" name="Group 108">
            <a:extLst>
              <a:ext uri="{FF2B5EF4-FFF2-40B4-BE49-F238E27FC236}">
                <a16:creationId xmlns:a16="http://schemas.microsoft.com/office/drawing/2014/main" id="{EE490BEB-378A-4F21-90E9-52DC0667418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73298234"/>
              </p:ext>
            </p:extLst>
          </p:nvPr>
        </p:nvGraphicFramePr>
        <p:xfrm>
          <a:off x="107950" y="4033987"/>
          <a:ext cx="9036050" cy="15113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128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boolean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short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float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double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Boolean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Byte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Integer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Short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Double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Characer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7622A840-675F-42FE-8376-727938DA31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813" y="274638"/>
            <a:ext cx="8229600" cy="777875"/>
          </a:xfrm>
        </p:spPr>
        <p:txBody>
          <a:bodyPr/>
          <a:lstStyle/>
          <a:p>
            <a:pPr algn="l" eaLnBrk="1" hangingPunct="1"/>
            <a:r>
              <a:rPr lang="zh-CN" altLang="en-US" sz="3200" b="1">
                <a:solidFill>
                  <a:srgbClr val="FF0066"/>
                </a:solidFill>
              </a:rPr>
              <a:t>（</a:t>
            </a:r>
            <a:r>
              <a:rPr lang="en-US" altLang="zh-CN" sz="3200" b="1">
                <a:solidFill>
                  <a:srgbClr val="FF0066"/>
                </a:solidFill>
              </a:rPr>
              <a:t>1</a:t>
            </a:r>
            <a:r>
              <a:rPr lang="zh-CN" altLang="en-US" sz="3200" b="1">
                <a:solidFill>
                  <a:srgbClr val="FF0066"/>
                </a:solidFill>
              </a:rPr>
              <a:t>）</a:t>
            </a:r>
            <a:r>
              <a:rPr lang="en-US" altLang="zh-CN" sz="3200" b="1">
                <a:solidFill>
                  <a:srgbClr val="FF0066"/>
                </a:solidFill>
              </a:rPr>
              <a:t>Integer </a:t>
            </a:r>
            <a:r>
              <a:rPr lang="zh-CN" altLang="en-US" sz="3200" b="1">
                <a:solidFill>
                  <a:srgbClr val="FF0066"/>
                </a:solidFill>
              </a:rPr>
              <a:t>类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B3CDDE6-B18B-42DD-9D1D-88EEBE4E02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813" y="1125538"/>
            <a:ext cx="8686800" cy="547211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</a:rPr>
              <a:t>字段</a:t>
            </a:r>
            <a:r>
              <a:rPr lang="zh-CN" altLang="en-US" sz="2400" b="1">
                <a:solidFill>
                  <a:srgbClr val="FF0066"/>
                </a:solidFill>
              </a:rPr>
              <a:t>：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static</a:t>
            </a:r>
            <a:r>
              <a:rPr lang="en-US" altLang="zh-CN" sz="2400" b="1">
                <a:solidFill>
                  <a:srgbClr val="000000"/>
                </a:solidFill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int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2" action="ppaction://hlinkfile"/>
              </a:rPr>
              <a:t>MAX_VALUE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br>
              <a:rPr lang="en-US" altLang="zh-CN" sz="2400" b="1">
                <a:solidFill>
                  <a:srgbClr val="000000"/>
                </a:solidFill>
              </a:rPr>
            </a:br>
            <a:r>
              <a:rPr lang="en-US" altLang="zh-CN" sz="2400" b="1">
                <a:solidFill>
                  <a:srgbClr val="000000"/>
                </a:solidFill>
              </a:rPr>
              <a:t>  </a:t>
            </a:r>
            <a:r>
              <a:rPr lang="zh-CN" altLang="en-US" sz="2400" b="1">
                <a:solidFill>
                  <a:srgbClr val="000000"/>
                </a:solidFill>
              </a:rPr>
              <a:t>值为 </a:t>
            </a:r>
            <a:r>
              <a:rPr lang="en-US" altLang="zh-CN" sz="2400" b="1">
                <a:solidFill>
                  <a:srgbClr val="000000"/>
                </a:solidFill>
              </a:rPr>
              <a:t>2</a:t>
            </a:r>
            <a:r>
              <a:rPr lang="en-US" altLang="zh-CN" sz="2400" b="1" baseline="30000">
                <a:solidFill>
                  <a:srgbClr val="000000"/>
                </a:solidFill>
              </a:rPr>
              <a:t>31</a:t>
            </a:r>
            <a:r>
              <a:rPr lang="zh-CN" altLang="en-US" sz="2400" b="1">
                <a:solidFill>
                  <a:srgbClr val="000000"/>
                </a:solidFill>
              </a:rPr>
              <a:t>－</a:t>
            </a:r>
            <a:r>
              <a:rPr lang="en-US" altLang="zh-CN" sz="2400" b="1">
                <a:solidFill>
                  <a:srgbClr val="000000"/>
                </a:solidFill>
              </a:rPr>
              <a:t>1 </a:t>
            </a:r>
            <a:r>
              <a:rPr lang="zh-CN" altLang="en-US" sz="2400" b="1">
                <a:solidFill>
                  <a:srgbClr val="000000"/>
                </a:solidFill>
              </a:rPr>
              <a:t>的常量，它表示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int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类型能够表示的最大值。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static</a:t>
            </a:r>
            <a:r>
              <a:rPr lang="en-US" altLang="zh-CN" sz="2400" b="1">
                <a:solidFill>
                  <a:srgbClr val="000000"/>
                </a:solidFill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int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3" action="ppaction://hlinkfile"/>
              </a:rPr>
              <a:t>MIN_VALUE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br>
              <a:rPr lang="en-US" altLang="zh-CN" sz="2400" b="1">
                <a:solidFill>
                  <a:srgbClr val="000000"/>
                </a:solidFill>
              </a:rPr>
            </a:br>
            <a:r>
              <a:rPr lang="en-US" altLang="zh-CN" sz="2400" b="1">
                <a:solidFill>
                  <a:srgbClr val="000000"/>
                </a:solidFill>
              </a:rPr>
              <a:t>  </a:t>
            </a:r>
            <a:r>
              <a:rPr lang="zh-CN" altLang="en-US" sz="2400" b="1">
                <a:solidFill>
                  <a:srgbClr val="000000"/>
                </a:solidFill>
              </a:rPr>
              <a:t>值为 －</a:t>
            </a:r>
            <a:r>
              <a:rPr lang="en-US" altLang="zh-CN" sz="2400" b="1">
                <a:solidFill>
                  <a:srgbClr val="000000"/>
                </a:solidFill>
              </a:rPr>
              <a:t>2</a:t>
            </a:r>
            <a:r>
              <a:rPr lang="en-US" altLang="zh-CN" sz="2400" b="1" baseline="30000">
                <a:solidFill>
                  <a:srgbClr val="000000"/>
                </a:solidFill>
              </a:rPr>
              <a:t>31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的常量，它表示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int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类型能够表示的最小值。</a:t>
            </a:r>
            <a:endParaRPr lang="en-US" altLang="zh-CN" sz="2400" b="1">
              <a:solidFill>
                <a:srgbClr val="000000"/>
              </a:solidFill>
            </a:endParaRPr>
          </a:p>
          <a:p>
            <a:pPr eaLnBrk="1" hangingPunct="1">
              <a:buFontTx/>
              <a:buNone/>
            </a:pPr>
            <a:endParaRPr lang="zh-CN" altLang="en-US" sz="1000" b="1">
              <a:solidFill>
                <a:srgbClr val="000000"/>
              </a:solidFill>
            </a:endParaRPr>
          </a:p>
          <a:p>
            <a:pPr eaLnBrk="1" hangingPunct="1"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</a:rPr>
              <a:t>构造函数</a:t>
            </a:r>
            <a:r>
              <a:rPr lang="zh-CN" altLang="en-US" sz="2800" b="1"/>
              <a:t>：</a:t>
            </a:r>
            <a:endParaRPr lang="en-US" altLang="zh-CN" sz="2800" b="1"/>
          </a:p>
          <a:p>
            <a:pPr eaLnBrk="1" hangingPunct="1">
              <a:buFontTx/>
              <a:buNone/>
            </a:pPr>
            <a:r>
              <a:rPr lang="en-US" altLang="zh-CN" sz="2400" b="1">
                <a:hlinkClick r:id="rId4" action="ppaction://hlinkfile"/>
              </a:rPr>
              <a:t>Integer</a:t>
            </a:r>
            <a:r>
              <a:rPr lang="en-US" altLang="zh-CN" sz="2400" b="1"/>
              <a:t>(int value) </a:t>
            </a:r>
            <a:br>
              <a:rPr lang="en-US" altLang="zh-CN" sz="2400" b="1"/>
            </a:br>
            <a:r>
              <a:rPr lang="en-US" altLang="zh-CN" sz="2400" b="1"/>
              <a:t>  </a:t>
            </a:r>
            <a:r>
              <a:rPr lang="zh-CN" altLang="en-US" sz="2400" b="1"/>
              <a:t>构造一个新分配的 </a:t>
            </a:r>
            <a:r>
              <a:rPr lang="en-US" altLang="zh-CN" sz="2400" b="1"/>
              <a:t>Integer </a:t>
            </a:r>
            <a:r>
              <a:rPr lang="zh-CN" altLang="en-US" sz="2400" b="1"/>
              <a:t>对象，它表示指定的 </a:t>
            </a:r>
            <a:r>
              <a:rPr lang="en-US" altLang="zh-CN" sz="2400" b="1"/>
              <a:t>int </a:t>
            </a:r>
            <a:r>
              <a:rPr lang="zh-CN" altLang="en-US" sz="2400" b="1"/>
              <a:t>值。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hlinkClick r:id="rId5" action="ppaction://hlinkfile"/>
              </a:rPr>
              <a:t>Integer</a:t>
            </a:r>
            <a:r>
              <a:rPr lang="en-US" altLang="zh-CN" sz="2400" b="1"/>
              <a:t>(</a:t>
            </a:r>
            <a:r>
              <a:rPr lang="en-US" altLang="zh-CN" sz="2400" b="1">
                <a:hlinkClick r:id="rId6" action="ppaction://hlinkfile" tooltip="java.lang 中的类"/>
              </a:rPr>
              <a:t>String</a:t>
            </a:r>
            <a:r>
              <a:rPr lang="en-US" altLang="zh-CN" sz="2400" b="1"/>
              <a:t> s) </a:t>
            </a:r>
            <a:br>
              <a:rPr lang="en-US" altLang="zh-CN" sz="2400" b="1"/>
            </a:br>
            <a:r>
              <a:rPr lang="en-US" altLang="zh-CN" sz="2400" b="1"/>
              <a:t>  </a:t>
            </a:r>
            <a:r>
              <a:rPr lang="zh-CN" altLang="en-US" sz="2400" b="1"/>
              <a:t>构造一个新分配的 </a:t>
            </a:r>
            <a:r>
              <a:rPr lang="en-US" altLang="zh-CN" sz="2400" b="1"/>
              <a:t>Integer </a:t>
            </a:r>
            <a:r>
              <a:rPr lang="zh-CN" altLang="en-US" sz="2400" b="1"/>
              <a:t>对象，它表示 </a:t>
            </a:r>
            <a:r>
              <a:rPr lang="en-US" altLang="zh-CN" sz="2400" b="1"/>
              <a:t>String </a:t>
            </a:r>
            <a:r>
              <a:rPr lang="zh-CN" altLang="en-US" sz="2400" b="1"/>
              <a:t>参数所指示的 </a:t>
            </a:r>
            <a:r>
              <a:rPr lang="en-US" altLang="zh-CN" sz="2400" b="1"/>
              <a:t>int </a:t>
            </a:r>
            <a:r>
              <a:rPr lang="zh-CN" altLang="en-US" sz="2400" b="1"/>
              <a:t>值。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>
            <a:extLst>
              <a:ext uri="{FF2B5EF4-FFF2-40B4-BE49-F238E27FC236}">
                <a16:creationId xmlns:a16="http://schemas.microsoft.com/office/drawing/2014/main" id="{E60148A6-89AF-48C9-A51B-7994AB41C5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215900"/>
            <a:ext cx="8964612" cy="60928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>
                <a:solidFill>
                  <a:srgbClr val="FF0066"/>
                </a:solidFill>
              </a:rPr>
              <a:t>方法</a:t>
            </a:r>
            <a:r>
              <a:rPr lang="zh-CN" altLang="en-US" b="1"/>
              <a:t>：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static int </a:t>
            </a:r>
            <a:r>
              <a:rPr lang="en-US" altLang="zh-CN" sz="2400" b="1">
                <a:hlinkClick r:id="rId2" action="ppaction://hlinkfile"/>
              </a:rPr>
              <a:t>parseInt</a:t>
            </a:r>
            <a:r>
              <a:rPr lang="en-US" altLang="zh-CN" sz="2400" b="1"/>
              <a:t>(</a:t>
            </a:r>
            <a:r>
              <a:rPr lang="en-US" altLang="zh-CN" sz="2400" b="1">
                <a:hlinkClick r:id="rId3" action="ppaction://hlinkfile" tooltip="java.lang 中的类"/>
              </a:rPr>
              <a:t>String</a:t>
            </a:r>
            <a:r>
              <a:rPr lang="en-US" altLang="zh-CN" sz="2400" b="1"/>
              <a:t> s)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将字符串参数作为有符号的十进制</a:t>
            </a:r>
            <a:r>
              <a:rPr lang="zh-CN" altLang="en-US" sz="2400" b="1">
                <a:solidFill>
                  <a:srgbClr val="FF0066"/>
                </a:solidFill>
              </a:rPr>
              <a:t>整数</a:t>
            </a:r>
            <a:r>
              <a:rPr lang="zh-CN" altLang="en-US" sz="2400" b="1"/>
              <a:t>进行解析。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static </a:t>
            </a:r>
            <a:r>
              <a:rPr lang="en-US" altLang="zh-CN" sz="2400" b="1">
                <a:hlinkClick r:id="rId4" action="ppaction://hlinkfile" tooltip="java.lang 中的类"/>
              </a:rPr>
              <a:t>Integer</a:t>
            </a:r>
            <a:r>
              <a:rPr lang="en-US" altLang="zh-CN" sz="2400" b="1"/>
              <a:t>  </a:t>
            </a:r>
            <a:r>
              <a:rPr lang="en-US" altLang="zh-CN" sz="2400" b="1">
                <a:hlinkClick r:id="rId5" action="ppaction://hlinkfile"/>
              </a:rPr>
              <a:t>valueOf</a:t>
            </a:r>
            <a:r>
              <a:rPr lang="en-US" altLang="zh-CN" sz="2400" b="1"/>
              <a:t>(int i)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返回一个表示指定的 </a:t>
            </a:r>
            <a:r>
              <a:rPr lang="en-US" altLang="zh-CN" sz="2400" b="1"/>
              <a:t>int </a:t>
            </a:r>
            <a:r>
              <a:rPr lang="zh-CN" altLang="en-US" sz="2400" b="1"/>
              <a:t>值的 </a:t>
            </a:r>
            <a:r>
              <a:rPr lang="en-US" altLang="zh-CN" sz="2400" b="1"/>
              <a:t>Integer </a:t>
            </a:r>
            <a:r>
              <a:rPr lang="zh-CN" altLang="en-US" sz="2400" b="1"/>
              <a:t>实例。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static </a:t>
            </a:r>
            <a:r>
              <a:rPr lang="en-US" altLang="zh-CN" sz="2400" b="1">
                <a:hlinkClick r:id="rId4" action="ppaction://hlinkfile" tooltip="java.lang 中的类"/>
              </a:rPr>
              <a:t>Integer</a:t>
            </a:r>
            <a:r>
              <a:rPr lang="en-US" altLang="zh-CN" sz="2400" b="1"/>
              <a:t>  </a:t>
            </a:r>
            <a:r>
              <a:rPr lang="en-US" altLang="zh-CN" sz="2400" b="1">
                <a:hlinkClick r:id="rId6" action="ppaction://hlinkfile"/>
              </a:rPr>
              <a:t>valueOf</a:t>
            </a:r>
            <a:r>
              <a:rPr lang="en-US" altLang="zh-CN" sz="2400" b="1"/>
              <a:t>(</a:t>
            </a:r>
            <a:r>
              <a:rPr lang="en-US" altLang="zh-CN" sz="2400" b="1">
                <a:hlinkClick r:id="rId3" action="ppaction://hlinkfile" tooltip="java.lang 中的类"/>
              </a:rPr>
              <a:t>String</a:t>
            </a:r>
            <a:r>
              <a:rPr lang="en-US" altLang="zh-CN" sz="2400" b="1"/>
              <a:t> s)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返回保存指定的 </a:t>
            </a:r>
            <a:r>
              <a:rPr lang="en-US" altLang="zh-CN" sz="2400" b="1"/>
              <a:t>String </a:t>
            </a:r>
            <a:r>
              <a:rPr lang="zh-CN" altLang="en-US" sz="2400" b="1"/>
              <a:t>的值的 </a:t>
            </a:r>
            <a:r>
              <a:rPr lang="en-US" altLang="zh-CN" sz="2400" b="1"/>
              <a:t>Integer </a:t>
            </a:r>
            <a:r>
              <a:rPr lang="zh-CN" altLang="en-US" sz="2400" b="1"/>
              <a:t>对象。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static</a:t>
            </a:r>
            <a:r>
              <a:rPr lang="en-US" altLang="zh-CN" sz="2400" b="1">
                <a:solidFill>
                  <a:srgbClr val="000000"/>
                </a:solidFill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3" action="ppaction://hlinkfile" tooltip="java.lang 中的类"/>
              </a:rPr>
              <a:t>String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7" action="ppaction://hlinkfile"/>
              </a:rPr>
              <a:t>toBinaryString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(int</a:t>
            </a:r>
            <a:r>
              <a:rPr lang="en-US" altLang="zh-CN" sz="2400" b="1">
                <a:solidFill>
                  <a:srgbClr val="000000"/>
                </a:solidFill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i)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br>
              <a:rPr lang="en-US" altLang="zh-CN" sz="2400" b="1">
                <a:solidFill>
                  <a:srgbClr val="000000"/>
                </a:solidFill>
              </a:rPr>
            </a:br>
            <a:r>
              <a:rPr lang="en-US" altLang="zh-CN" sz="2400" b="1">
                <a:solidFill>
                  <a:srgbClr val="000000"/>
                </a:solidFill>
              </a:rPr>
              <a:t>       </a:t>
            </a:r>
            <a:r>
              <a:rPr lang="zh-CN" altLang="en-US" sz="2400" b="1">
                <a:solidFill>
                  <a:srgbClr val="000000"/>
                </a:solidFill>
              </a:rPr>
              <a:t>以二进制（基数 </a:t>
            </a:r>
            <a:r>
              <a:rPr lang="en-US" altLang="zh-CN" sz="2400" b="1">
                <a:solidFill>
                  <a:srgbClr val="000000"/>
                </a:solidFill>
              </a:rPr>
              <a:t>2</a:t>
            </a:r>
            <a:r>
              <a:rPr lang="zh-CN" altLang="en-US" sz="2400" b="1">
                <a:solidFill>
                  <a:srgbClr val="000000"/>
                </a:solidFill>
              </a:rPr>
              <a:t>）无符号整数形式返回整数参数的一个字符串表示形式</a:t>
            </a:r>
            <a:endParaRPr lang="en-US" altLang="zh-CN" sz="2400" b="1">
              <a:solidFill>
                <a:srgbClr val="000000"/>
              </a:solidFill>
            </a:endParaRPr>
          </a:p>
          <a:p>
            <a:pPr eaLnBrk="1" hangingPunct="1">
              <a:buFontTx/>
              <a:buNone/>
            </a:pPr>
            <a:endParaRPr lang="zh-CN" altLang="en-US" sz="800" b="1">
              <a:solidFill>
                <a:srgbClr val="000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sz="2400" b="1"/>
              <a:t>int </a:t>
            </a:r>
            <a:r>
              <a:rPr lang="en-US" altLang="zh-CN" sz="2400" b="1">
                <a:hlinkClick r:id="rId8" action="ppaction://hlinkfile"/>
              </a:rPr>
              <a:t>intValue</a:t>
            </a:r>
            <a:r>
              <a:rPr lang="en-US" altLang="zh-CN" sz="2400" b="1"/>
              <a:t>()  </a:t>
            </a:r>
            <a:r>
              <a:rPr lang="zh-CN" altLang="en-US" sz="2400" b="1"/>
              <a:t>以 </a:t>
            </a:r>
            <a:r>
              <a:rPr lang="en-US" altLang="zh-CN" sz="2400" b="1"/>
              <a:t>int </a:t>
            </a:r>
            <a:r>
              <a:rPr lang="zh-CN" altLang="en-US" sz="2400" b="1"/>
              <a:t>类型返回该 </a:t>
            </a:r>
            <a:r>
              <a:rPr lang="en-US" altLang="zh-CN" sz="2400" b="1"/>
              <a:t>Integer </a:t>
            </a:r>
            <a:r>
              <a:rPr lang="zh-CN" altLang="en-US" sz="2400" b="1"/>
              <a:t>的值。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short </a:t>
            </a:r>
            <a:r>
              <a:rPr lang="en-US" altLang="zh-CN" sz="2400" b="1">
                <a:hlinkClick r:id="rId9" action="ppaction://hlinkfile"/>
              </a:rPr>
              <a:t>shortValue</a:t>
            </a:r>
            <a:r>
              <a:rPr lang="en-US" altLang="zh-CN" sz="2400" b="1"/>
              <a:t>()   </a:t>
            </a:r>
            <a:r>
              <a:rPr lang="zh-CN" altLang="en-US" sz="2400" b="1"/>
              <a:t> </a:t>
            </a:r>
            <a:r>
              <a:rPr lang="en-US" altLang="zh-CN" sz="2400" b="1"/>
              <a:t>long </a:t>
            </a:r>
            <a:r>
              <a:rPr lang="en-US" altLang="zh-CN" sz="2400" b="1">
                <a:hlinkClick r:id="rId10" action="ppaction://hlinkfile"/>
              </a:rPr>
              <a:t>longValue</a:t>
            </a:r>
            <a:r>
              <a:rPr lang="en-US" altLang="zh-CN" sz="2400" b="1"/>
              <a:t>()  byte</a:t>
            </a:r>
            <a:r>
              <a:rPr lang="en-US" altLang="zh-CN" sz="2400" b="1">
                <a:hlinkClick r:id="rId11" action="ppaction://hlinkfile"/>
              </a:rPr>
              <a:t>byteValue</a:t>
            </a:r>
            <a:r>
              <a:rPr lang="en-US" altLang="zh-CN" sz="2400" b="1"/>
              <a:t>() 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float</a:t>
            </a:r>
            <a:r>
              <a:rPr lang="en-US" altLang="zh-CN" sz="2400" b="1">
                <a:hlinkClick r:id="rId12" action="ppaction://hlinkfile"/>
              </a:rPr>
              <a:t>floatValue</a:t>
            </a:r>
            <a:r>
              <a:rPr lang="en-US" altLang="zh-CN" sz="2400" b="1"/>
              <a:t>()      double</a:t>
            </a:r>
            <a:r>
              <a:rPr lang="en-US" altLang="zh-CN" sz="2400" b="1">
                <a:hlinkClick r:id="rId13" action="ppaction://hlinkfile"/>
              </a:rPr>
              <a:t>doubleValue</a:t>
            </a:r>
            <a:r>
              <a:rPr lang="en-US" altLang="zh-CN" sz="2400" b="1"/>
              <a:t>()</a:t>
            </a:r>
            <a:r>
              <a:rPr lang="en-US" altLang="zh-CN" b="1"/>
              <a:t> </a:t>
            </a:r>
          </a:p>
          <a:p>
            <a:pPr eaLnBrk="1" hangingPunct="1">
              <a:buFontTx/>
              <a:buNone/>
            </a:pPr>
            <a:r>
              <a:rPr lang="en-US" altLang="zh-CN" sz="3600" b="1"/>
              <a:t>….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E6BF93FE-3264-4604-AFCE-0B51CBAFC6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58750"/>
            <a:ext cx="8229600" cy="706438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FF0066"/>
                </a:solidFill>
              </a:rPr>
              <a:t>(2) Float </a:t>
            </a:r>
            <a:r>
              <a:rPr lang="zh-CN" altLang="en-US" sz="2800" b="1">
                <a:solidFill>
                  <a:srgbClr val="FF0066"/>
                </a:solidFill>
              </a:rPr>
              <a:t>类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32F8A4B-7D40-4A9E-A718-5D3A2DDF64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686800" cy="58054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</a:rPr>
              <a:t>字段：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static</a:t>
            </a:r>
            <a:r>
              <a:rPr lang="en-US" altLang="zh-CN" sz="2400" b="1">
                <a:solidFill>
                  <a:srgbClr val="000000"/>
                </a:solidFill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float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2" action="ppaction://hlinkfile"/>
              </a:rPr>
              <a:t>MAX_VALUE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br>
              <a:rPr lang="en-US" altLang="zh-CN" sz="2400" b="1">
                <a:solidFill>
                  <a:srgbClr val="000000"/>
                </a:solidFill>
              </a:rPr>
            </a:br>
            <a:r>
              <a:rPr lang="en-US" altLang="zh-CN" sz="2400" b="1">
                <a:solidFill>
                  <a:srgbClr val="000000"/>
                </a:solidFill>
              </a:rPr>
              <a:t>      </a:t>
            </a:r>
            <a:r>
              <a:rPr lang="zh-CN" altLang="en-US" sz="2400" b="1">
                <a:solidFill>
                  <a:srgbClr val="000000"/>
                </a:solidFill>
              </a:rPr>
              <a:t>保存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float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类型的最大正有限值的常量，即 </a:t>
            </a:r>
            <a:r>
              <a:rPr lang="en-US" altLang="zh-CN" sz="2400" b="1">
                <a:solidFill>
                  <a:srgbClr val="000000"/>
                </a:solidFill>
              </a:rPr>
              <a:t>(2-2</a:t>
            </a:r>
            <a:r>
              <a:rPr lang="en-US" altLang="zh-CN" sz="2400" b="1" baseline="30000">
                <a:solidFill>
                  <a:srgbClr val="000000"/>
                </a:solidFill>
              </a:rPr>
              <a:t>-23</a:t>
            </a:r>
            <a:r>
              <a:rPr lang="en-US" altLang="zh-CN" sz="2400" b="1">
                <a:solidFill>
                  <a:srgbClr val="000000"/>
                </a:solidFill>
              </a:rPr>
              <a:t>)·2</a:t>
            </a:r>
            <a:r>
              <a:rPr lang="en-US" altLang="zh-CN" sz="2400" b="1" baseline="30000">
                <a:solidFill>
                  <a:srgbClr val="000000"/>
                </a:solidFill>
              </a:rPr>
              <a:t>127</a:t>
            </a:r>
            <a:r>
              <a:rPr lang="zh-CN" altLang="en-US" sz="2400" b="1">
                <a:solidFill>
                  <a:srgbClr val="000000"/>
                </a:solidFill>
              </a:rPr>
              <a:t>。</a:t>
            </a:r>
            <a:endParaRPr lang="zh-CN" altLang="en-US" sz="2400" b="1"/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static</a:t>
            </a:r>
            <a:r>
              <a:rPr lang="en-US" altLang="zh-CN" sz="2400" b="1">
                <a:solidFill>
                  <a:srgbClr val="000000"/>
                </a:solidFill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float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3" action="ppaction://hlinkfile"/>
              </a:rPr>
              <a:t>MIN_VALUE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br>
              <a:rPr lang="en-US" altLang="zh-CN" sz="2400" b="1">
                <a:solidFill>
                  <a:srgbClr val="000000"/>
                </a:solidFill>
              </a:rPr>
            </a:br>
            <a:r>
              <a:rPr lang="en-US" altLang="zh-CN" sz="2400" b="1">
                <a:solidFill>
                  <a:srgbClr val="000000"/>
                </a:solidFill>
              </a:rPr>
              <a:t>      </a:t>
            </a:r>
            <a:r>
              <a:rPr lang="zh-CN" altLang="en-US" sz="2400" b="1">
                <a:solidFill>
                  <a:srgbClr val="000000"/>
                </a:solidFill>
              </a:rPr>
              <a:t>保存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float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类型数据的最小正非零值的常量，即 </a:t>
            </a:r>
            <a:r>
              <a:rPr lang="en-US" altLang="zh-CN" sz="2400" b="1">
                <a:solidFill>
                  <a:srgbClr val="000000"/>
                </a:solidFill>
              </a:rPr>
              <a:t>2</a:t>
            </a:r>
            <a:r>
              <a:rPr lang="en-US" altLang="zh-CN" sz="2400" b="1" baseline="30000">
                <a:solidFill>
                  <a:srgbClr val="000000"/>
                </a:solidFill>
              </a:rPr>
              <a:t>-149</a:t>
            </a:r>
          </a:p>
          <a:p>
            <a:pPr eaLnBrk="1" hangingPunct="1">
              <a:buFontTx/>
              <a:buNone/>
            </a:pPr>
            <a:endParaRPr lang="zh-CN" altLang="en-US" sz="1000" b="1"/>
          </a:p>
          <a:p>
            <a:pPr eaLnBrk="1" hangingPunct="1"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</a:rPr>
              <a:t>构造函数：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hlinkClick r:id="rId4" action="ppaction://hlinkfile"/>
              </a:rPr>
              <a:t>Float</a:t>
            </a:r>
            <a:r>
              <a:rPr lang="en-US" altLang="zh-CN" sz="2400" b="1"/>
              <a:t>(double value) </a:t>
            </a:r>
            <a:br>
              <a:rPr lang="en-US" altLang="zh-CN" sz="2400" b="1"/>
            </a:br>
            <a:r>
              <a:rPr lang="en-US" altLang="zh-CN" sz="2400" b="1"/>
              <a:t>     </a:t>
            </a:r>
            <a:r>
              <a:rPr lang="zh-CN" altLang="en-US" sz="2400" b="1"/>
              <a:t>构造一个新分配的 </a:t>
            </a:r>
            <a:r>
              <a:rPr lang="en-US" altLang="zh-CN" sz="2400" b="1"/>
              <a:t>Float </a:t>
            </a:r>
            <a:r>
              <a:rPr lang="zh-CN" altLang="en-US" sz="2400" b="1"/>
              <a:t>对象，它表示转换为 </a:t>
            </a:r>
            <a:r>
              <a:rPr lang="en-US" altLang="zh-CN" sz="2400" b="1"/>
              <a:t>float </a:t>
            </a:r>
            <a:r>
              <a:rPr lang="zh-CN" altLang="en-US" sz="2400" b="1"/>
              <a:t>类型的参数。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hlinkClick r:id="rId5" action="ppaction://hlinkfile"/>
              </a:rPr>
              <a:t>Float</a:t>
            </a:r>
            <a:r>
              <a:rPr lang="en-US" altLang="zh-CN" sz="2400" b="1"/>
              <a:t>(float value) </a:t>
            </a:r>
            <a:br>
              <a:rPr lang="en-US" altLang="zh-CN" sz="2400" b="1"/>
            </a:br>
            <a:r>
              <a:rPr lang="en-US" altLang="zh-CN" sz="2400" b="1"/>
              <a:t>     </a:t>
            </a:r>
            <a:r>
              <a:rPr lang="zh-CN" altLang="en-US" sz="2400" b="1"/>
              <a:t>构造一个新分配的 </a:t>
            </a:r>
            <a:r>
              <a:rPr lang="en-US" altLang="zh-CN" sz="2400" b="1"/>
              <a:t>Float </a:t>
            </a:r>
            <a:r>
              <a:rPr lang="zh-CN" altLang="en-US" sz="2400" b="1"/>
              <a:t>对象，它表示基本的 </a:t>
            </a:r>
            <a:r>
              <a:rPr lang="en-US" altLang="zh-CN" sz="2400" b="1"/>
              <a:t>float </a:t>
            </a:r>
            <a:r>
              <a:rPr lang="zh-CN" altLang="en-US" sz="2400" b="1"/>
              <a:t>参数。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hlinkClick r:id="rId6" action="ppaction://hlinkfile"/>
              </a:rPr>
              <a:t>Float</a:t>
            </a:r>
            <a:r>
              <a:rPr lang="en-US" altLang="zh-CN" sz="2400" b="1"/>
              <a:t>(</a:t>
            </a:r>
            <a:r>
              <a:rPr lang="en-US" altLang="zh-CN" sz="2400" b="1">
                <a:hlinkClick r:id="rId7" action="ppaction://hlinkfile" tooltip="java.lang 中的类"/>
              </a:rPr>
              <a:t>String</a:t>
            </a:r>
            <a:r>
              <a:rPr lang="en-US" altLang="zh-CN" sz="2400" b="1"/>
              <a:t> s) </a:t>
            </a:r>
            <a:br>
              <a:rPr lang="en-US" altLang="zh-CN" sz="2400" b="1"/>
            </a:br>
            <a:r>
              <a:rPr lang="en-US" altLang="zh-CN" sz="2400" b="1"/>
              <a:t>     </a:t>
            </a:r>
            <a:r>
              <a:rPr lang="zh-CN" altLang="en-US" sz="2400" b="1"/>
              <a:t>构造一个新分配的 </a:t>
            </a:r>
            <a:r>
              <a:rPr lang="en-US" altLang="zh-CN" sz="2400" b="1"/>
              <a:t>Float </a:t>
            </a:r>
            <a:r>
              <a:rPr lang="zh-CN" altLang="en-US" sz="2400" b="1"/>
              <a:t>对象，它表示用字符串表示的 </a:t>
            </a:r>
            <a:r>
              <a:rPr lang="en-US" altLang="zh-CN" sz="2400" b="1"/>
              <a:t>float </a:t>
            </a:r>
            <a:r>
              <a:rPr lang="zh-CN" altLang="en-US" sz="2400" b="1"/>
              <a:t>类型的浮点值。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2">
            <a:extLst>
              <a:ext uri="{FF2B5EF4-FFF2-40B4-BE49-F238E27FC236}">
                <a16:creationId xmlns:a16="http://schemas.microsoft.com/office/drawing/2014/main" id="{F012C336-E2C4-4B69-8211-57CE9C35E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8294"/>
            <a:ext cx="9144000" cy="685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800" b="1">
                <a:latin typeface="+mn-ea"/>
                <a:ea typeface="+mn-ea"/>
              </a:rPr>
              <a:t>例：类型参数的上界与“擦除</a:t>
            </a:r>
            <a:r>
              <a:rPr lang="zh-CN" altLang="en-US" sz="2800" b="1">
                <a:latin typeface="+mn-ea"/>
              </a:rPr>
              <a:t>”</a:t>
            </a:r>
            <a:endParaRPr lang="en-US" altLang="zh-CN" sz="2800" b="1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22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//</a:t>
            </a:r>
            <a:r>
              <a:rPr lang="zh-CN" altLang="en-US" sz="2000" b="1">
                <a:latin typeface="Tahoma" panose="020B0604030504040204" pitchFamily="34" charset="0"/>
              </a:rPr>
              <a:t>类型参数的上界被指定为</a:t>
            </a:r>
            <a:r>
              <a:rPr lang="en-US" altLang="zh-CN" sz="2000" b="1">
                <a:latin typeface="Tahoma" panose="020B0604030504040204" pitchFamily="34" charset="0"/>
              </a:rPr>
              <a:t>Comparable</a:t>
            </a:r>
            <a:r>
              <a:rPr lang="zh-CN" altLang="en-US" sz="2000" b="1">
                <a:latin typeface="Tahoma" panose="020B0604030504040204" pitchFamily="34" charset="0"/>
              </a:rPr>
              <a:t>泛型接口</a:t>
            </a:r>
            <a:endParaRPr lang="en-US" altLang="zh-CN" sz="2000" b="1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public static </a:t>
            </a:r>
            <a:r>
              <a:rPr lang="en-US" altLang="zh-CN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&lt;T extends Comparable&lt;T&gt;&gt;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T</a:t>
            </a:r>
            <a:r>
              <a:rPr lang="en-US" altLang="zh-CN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maximum</a:t>
            </a:r>
            <a:r>
              <a:rPr lang="en-US" altLang="zh-CN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(T x, T y, T z)</a:t>
            </a:r>
            <a:r>
              <a:rPr lang="en-US" altLang="zh-CN" sz="2000" b="1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b="1">
                <a:latin typeface="Tahoma" panose="020B0604030504040204" pitchFamily="34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    T max = x;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2000" b="1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    if (y.compareTo(max) &gt; 0) {  max = y;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    if (z.compareTo(max) &gt; 0) {  max = z;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b="1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    return max;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b="1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//</a:t>
            </a:r>
            <a:r>
              <a:rPr lang="zh-CN" altLang="en-US" sz="2000" b="1">
                <a:latin typeface="Tahoma" panose="020B0604030504040204" pitchFamily="34" charset="0"/>
              </a:rPr>
              <a:t>编译后的</a:t>
            </a:r>
            <a:r>
              <a:rPr lang="en-US" altLang="zh-CN" sz="2000" b="1">
                <a:latin typeface="Tahoma" panose="020B0604030504040204" pitchFamily="34" charset="0"/>
              </a:rPr>
              <a:t>maximum</a:t>
            </a:r>
            <a:r>
              <a:rPr lang="zh-CN" altLang="en-US" sz="2000" b="1">
                <a:latin typeface="Tahoma" panose="020B0604030504040204" pitchFamily="34" charset="0"/>
              </a:rPr>
              <a:t>方法：</a:t>
            </a:r>
            <a:r>
              <a:rPr lang="en-US" altLang="zh-CN" sz="2000" b="1">
                <a:latin typeface="Tahoma" panose="020B0604030504040204" pitchFamily="34" charset="0"/>
              </a:rPr>
              <a:t>Comparable</a:t>
            </a:r>
            <a:r>
              <a:rPr lang="zh-CN" altLang="en-US" sz="2000" b="1">
                <a:latin typeface="Tahoma" panose="020B0604030504040204" pitchFamily="34" charset="0"/>
              </a:rPr>
              <a:t>替换</a:t>
            </a:r>
            <a:r>
              <a:rPr lang="en-US" altLang="zh-CN" sz="2000" b="1">
                <a:latin typeface="Tahoma" panose="020B0604030504040204" pitchFamily="34" charset="0"/>
              </a:rPr>
              <a:t>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public static 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Comparable</a:t>
            </a:r>
            <a:r>
              <a:rPr lang="en-US" altLang="zh-CN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maximum</a:t>
            </a:r>
            <a:r>
              <a:rPr lang="en-US" altLang="zh-CN" sz="20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(Comparable x, y, z)</a:t>
            </a:r>
            <a:r>
              <a:rPr lang="en-US" altLang="zh-CN" sz="2000" b="1">
                <a:solidFill>
                  <a:srgbClr val="0000CC"/>
                </a:solidFill>
                <a:latin typeface="Tahoma" panose="020B060403050404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    </a:t>
            </a:r>
            <a:r>
              <a:rPr lang="en-US" altLang="zh-CN" sz="20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Comparable</a:t>
            </a:r>
            <a:r>
              <a:rPr lang="en-US" altLang="zh-CN" sz="2000" b="1">
                <a:latin typeface="Tahoma" panose="020B0604030504040204" pitchFamily="34" charset="0"/>
              </a:rPr>
              <a:t> max = x;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2000" b="1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    if (y.compareTo(max) &gt; 0) {  max = y;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    if (z.compareTo(max) &gt; 0) {  max = z;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altLang="zh-CN" sz="2000" b="1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    return max;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>
                <a:latin typeface="Tahom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12854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685F05FA-1021-4C8E-AB74-DC09CF98EE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260350"/>
            <a:ext cx="9396413" cy="61928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</a:rPr>
              <a:t>方法</a:t>
            </a:r>
            <a:r>
              <a:rPr lang="zh-CN" altLang="en-US" sz="2800" b="1"/>
              <a:t>：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static </a:t>
            </a:r>
            <a:r>
              <a:rPr lang="en-US" altLang="zh-CN" sz="2400" b="1">
                <a:hlinkClick r:id="rId2" action="ppaction://hlinkfile" tooltip="java.lang 中的类"/>
              </a:rPr>
              <a:t>Float</a:t>
            </a:r>
            <a:r>
              <a:rPr lang="en-US" altLang="zh-CN" sz="2400" b="1"/>
              <a:t>  </a:t>
            </a:r>
            <a:r>
              <a:rPr lang="en-US" altLang="zh-CN" sz="2400" b="1">
                <a:hlinkClick r:id="rId3" action="ppaction://hlinkfile"/>
              </a:rPr>
              <a:t>valueOf</a:t>
            </a:r>
            <a:r>
              <a:rPr lang="en-US" altLang="zh-CN" sz="2400" b="1"/>
              <a:t>(float f) </a:t>
            </a:r>
            <a:br>
              <a:rPr lang="en-US" altLang="zh-CN" sz="2400" b="1"/>
            </a:br>
            <a:r>
              <a:rPr lang="en-US" altLang="zh-CN" sz="2400" b="1"/>
              <a:t>    </a:t>
            </a:r>
            <a:r>
              <a:rPr lang="zh-CN" altLang="en-US" sz="2400" b="1"/>
              <a:t>返回表示指定的 </a:t>
            </a:r>
            <a:r>
              <a:rPr lang="en-US" altLang="zh-CN" sz="2400" b="1"/>
              <a:t>float </a:t>
            </a:r>
            <a:r>
              <a:rPr lang="zh-CN" altLang="en-US" sz="2400" b="1"/>
              <a:t>值的 </a:t>
            </a:r>
            <a:r>
              <a:rPr lang="en-US" altLang="zh-CN" sz="2400" b="1"/>
              <a:t>Float </a:t>
            </a:r>
            <a:r>
              <a:rPr lang="zh-CN" altLang="en-US" sz="2400" b="1"/>
              <a:t>实例。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static </a:t>
            </a:r>
            <a:r>
              <a:rPr lang="en-US" altLang="zh-CN" sz="2400" b="1">
                <a:hlinkClick r:id="rId2" action="ppaction://hlinkfile" tooltip="java.lang 中的类"/>
              </a:rPr>
              <a:t>Float</a:t>
            </a:r>
            <a:r>
              <a:rPr lang="en-US" altLang="zh-CN" sz="2400" b="1"/>
              <a:t>  </a:t>
            </a:r>
            <a:r>
              <a:rPr lang="en-US" altLang="zh-CN" sz="2400" b="1">
                <a:hlinkClick r:id="rId4" action="ppaction://hlinkfile"/>
              </a:rPr>
              <a:t>valueOf</a:t>
            </a:r>
            <a:r>
              <a:rPr lang="en-US" altLang="zh-CN" sz="2400" b="1"/>
              <a:t>(</a:t>
            </a:r>
            <a:r>
              <a:rPr lang="en-US" altLang="zh-CN" sz="2400" b="1">
                <a:hlinkClick r:id="rId5" action="ppaction://hlinkfile" tooltip="java.lang 中的类"/>
              </a:rPr>
              <a:t>String</a:t>
            </a:r>
            <a:r>
              <a:rPr lang="en-US" altLang="zh-CN" sz="2400" b="1"/>
              <a:t> s) </a:t>
            </a:r>
            <a:br>
              <a:rPr lang="en-US" altLang="zh-CN" sz="2400" b="1"/>
            </a:br>
            <a:r>
              <a:rPr lang="en-US" altLang="zh-CN" sz="2400" b="1"/>
              <a:t>    </a:t>
            </a:r>
            <a:r>
              <a:rPr lang="zh-CN" altLang="en-US" sz="2400" b="1"/>
              <a:t>返回保存用参数字符串 </a:t>
            </a:r>
            <a:r>
              <a:rPr lang="en-US" altLang="zh-CN" sz="2400" b="1"/>
              <a:t>s </a:t>
            </a:r>
            <a:r>
              <a:rPr lang="zh-CN" altLang="en-US" sz="2400" b="1"/>
              <a:t>表示的 </a:t>
            </a:r>
            <a:r>
              <a:rPr lang="en-US" altLang="zh-CN" sz="2400" b="1"/>
              <a:t>float </a:t>
            </a:r>
            <a:r>
              <a:rPr lang="zh-CN" altLang="en-US" sz="2400" b="1"/>
              <a:t>值的 </a:t>
            </a:r>
            <a:r>
              <a:rPr lang="en-US" altLang="zh-CN" sz="2400" b="1"/>
              <a:t>Float </a:t>
            </a:r>
            <a:r>
              <a:rPr lang="zh-CN" altLang="en-US" sz="2400" b="1"/>
              <a:t>对象。。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static float </a:t>
            </a:r>
            <a:r>
              <a:rPr lang="en-US" altLang="zh-CN" sz="2400" b="1">
                <a:hlinkClick r:id="rId6" action="ppaction://hlinkfile"/>
              </a:rPr>
              <a:t>parseFloat</a:t>
            </a:r>
            <a:r>
              <a:rPr lang="en-US" altLang="zh-CN" sz="2400" b="1"/>
              <a:t>(</a:t>
            </a:r>
            <a:r>
              <a:rPr lang="en-US" altLang="zh-CN" sz="2400" b="1">
                <a:hlinkClick r:id="rId5" action="ppaction://hlinkfile" tooltip="java.lang 中的类"/>
              </a:rPr>
              <a:t>String</a:t>
            </a:r>
            <a:r>
              <a:rPr lang="en-US" altLang="zh-CN" sz="2400" b="1"/>
              <a:t> s) </a:t>
            </a:r>
            <a:br>
              <a:rPr lang="en-US" altLang="zh-CN" sz="2400" b="1"/>
            </a:br>
            <a:r>
              <a:rPr lang="en-US" altLang="zh-CN" sz="2400" b="1"/>
              <a:t>   </a:t>
            </a:r>
            <a:r>
              <a:rPr lang="zh-CN" altLang="en-US" sz="2400" b="1"/>
              <a:t>返回一个新的 </a:t>
            </a:r>
            <a:r>
              <a:rPr lang="en-US" altLang="zh-CN" sz="2400" b="1"/>
              <a:t>float </a:t>
            </a:r>
            <a:r>
              <a:rPr lang="zh-CN" altLang="en-US" sz="2400" b="1"/>
              <a:t>值，该值被初始化为用指定 </a:t>
            </a:r>
            <a:r>
              <a:rPr lang="en-US" altLang="zh-CN" sz="2400" b="1"/>
              <a:t>String </a:t>
            </a:r>
          </a:p>
          <a:p>
            <a:pPr eaLnBrk="1" hangingPunct="1">
              <a:buFontTx/>
              <a:buNone/>
            </a:pPr>
            <a:r>
              <a:rPr lang="zh-CN" altLang="en-US" sz="2400" b="1"/>
              <a:t>表示的值，这与 </a:t>
            </a:r>
            <a:r>
              <a:rPr lang="en-US" altLang="zh-CN" sz="2400" b="1"/>
              <a:t>Float </a:t>
            </a:r>
            <a:r>
              <a:rPr lang="zh-CN" altLang="en-US" sz="2400" b="1"/>
              <a:t>类的 </a:t>
            </a:r>
            <a:r>
              <a:rPr lang="en-US" altLang="zh-CN" sz="2400" b="1"/>
              <a:t>valueOf </a:t>
            </a:r>
            <a:r>
              <a:rPr lang="zh-CN" altLang="en-US" sz="2400" b="1"/>
              <a:t>方法一样。</a:t>
            </a:r>
            <a:endParaRPr lang="en-US" altLang="zh-CN" sz="2400" b="1"/>
          </a:p>
          <a:p>
            <a:pPr eaLnBrk="1" hangingPunct="1">
              <a:buFontTx/>
              <a:buNone/>
            </a:pPr>
            <a:endParaRPr lang="zh-CN" altLang="en-US" sz="2400" b="1"/>
          </a:p>
          <a:p>
            <a:pPr eaLnBrk="1" hangingPunct="1"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float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7" action="ppaction://hlinkfile"/>
              </a:rPr>
              <a:t>floatValue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()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br>
              <a:rPr lang="en-US" altLang="zh-CN" sz="2400" b="1">
                <a:solidFill>
                  <a:srgbClr val="000000"/>
                </a:solidFill>
              </a:rPr>
            </a:br>
            <a:r>
              <a:rPr lang="en-US" altLang="zh-CN" sz="2400" b="1">
                <a:solidFill>
                  <a:srgbClr val="000000"/>
                </a:solidFill>
              </a:rPr>
              <a:t>    </a:t>
            </a:r>
            <a:r>
              <a:rPr lang="zh-CN" altLang="en-US" sz="2400" b="1">
                <a:solidFill>
                  <a:srgbClr val="000000"/>
                </a:solidFill>
              </a:rPr>
              <a:t>返回此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Float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对象的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float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值。</a:t>
            </a:r>
            <a:endParaRPr lang="zh-CN" altLang="en-US" sz="2400" b="1"/>
          </a:p>
          <a:p>
            <a:pPr eaLnBrk="1" hangingPunct="1">
              <a:buFontTx/>
              <a:buNone/>
            </a:pPr>
            <a:r>
              <a:rPr lang="zh-CN" altLang="en-US" sz="2400" b="1"/>
              <a:t> </a:t>
            </a:r>
            <a:r>
              <a:rPr lang="en-US" altLang="zh-CN" sz="2400" b="1">
                <a:solidFill>
                  <a:srgbClr val="000000"/>
                </a:solidFill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long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8" action="ppaction://hlinkfile"/>
              </a:rPr>
              <a:t>longValue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()</a:t>
            </a:r>
            <a:r>
              <a:rPr lang="en-US" altLang="zh-CN" sz="2400" b="1">
                <a:solidFill>
                  <a:srgbClr val="000000"/>
                </a:solidFill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double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9" action="ppaction://hlinkfile"/>
              </a:rPr>
              <a:t>doubleValue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()</a:t>
            </a:r>
            <a:r>
              <a:rPr lang="en-US" altLang="zh-CN" sz="2400" b="1">
                <a:solidFill>
                  <a:srgbClr val="000000"/>
                </a:solidFill>
              </a:rPr>
              <a:t> 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short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10" action="ppaction://hlinkfile"/>
              </a:rPr>
              <a:t>shortValue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()</a:t>
            </a:r>
            <a:r>
              <a:rPr lang="en-US" altLang="zh-CN" sz="2400" b="1">
                <a:solidFill>
                  <a:srgbClr val="000000"/>
                </a:solidFill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  int </a:t>
            </a:r>
            <a:r>
              <a:rPr lang="en-US" altLang="zh-CN" sz="2400" b="1">
                <a:hlinkClick r:id="rId11" action="ppaction://hlinkfile"/>
              </a:rPr>
              <a:t>intValue</a:t>
            </a:r>
            <a:r>
              <a:rPr lang="en-US" altLang="zh-CN" sz="2400" b="1"/>
              <a:t>()</a:t>
            </a:r>
            <a:r>
              <a:rPr lang="en-US" altLang="zh-CN" sz="2000" b="1">
                <a:solidFill>
                  <a:srgbClr val="000000"/>
                </a:solidFill>
              </a:rPr>
              <a:t>    </a:t>
            </a:r>
            <a:r>
              <a:rPr lang="en-US" altLang="zh-CN" sz="2400" b="1"/>
              <a:t>byte</a:t>
            </a:r>
            <a:r>
              <a:rPr lang="en-US" altLang="zh-CN" sz="2400" b="1">
                <a:hlinkClick r:id="rId12" action="ppaction://hlinkfile"/>
              </a:rPr>
              <a:t>byteValue</a:t>
            </a:r>
            <a:r>
              <a:rPr lang="en-US" altLang="zh-CN" sz="2400" b="1"/>
              <a:t>() </a:t>
            </a:r>
            <a:br>
              <a:rPr lang="en-US" altLang="zh-CN" sz="2400" b="1"/>
            </a:br>
            <a:endParaRPr lang="zh-CN" altLang="en-US" sz="2000" b="1"/>
          </a:p>
          <a:p>
            <a:pPr eaLnBrk="1" hangingPunct="1">
              <a:buFontTx/>
              <a:buNone/>
            </a:pPr>
            <a:r>
              <a:rPr lang="en-US" altLang="zh-CN" sz="2000" b="1"/>
              <a:t>…</a:t>
            </a:r>
          </a:p>
          <a:p>
            <a:pPr eaLnBrk="1" hangingPunct="1">
              <a:buFontTx/>
              <a:buNone/>
            </a:pPr>
            <a:endParaRPr lang="en-US" altLang="zh-CN" sz="2000" b="1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072D7FC-BDD4-469C-8E11-FF6840C07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15888"/>
            <a:ext cx="8229600" cy="706437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solidFill>
                  <a:srgbClr val="FF0066"/>
                </a:solidFill>
              </a:rPr>
              <a:t>(3) Double </a:t>
            </a:r>
            <a:r>
              <a:rPr lang="zh-CN" altLang="en-US" sz="2800" b="1">
                <a:solidFill>
                  <a:srgbClr val="FF0066"/>
                </a:solidFill>
              </a:rPr>
              <a:t>类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A428B975-EEDA-4DCE-B4D2-DE6FB891E0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893763"/>
            <a:ext cx="8229600" cy="58054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</a:rPr>
              <a:t>字段：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static</a:t>
            </a:r>
            <a:r>
              <a:rPr lang="en-US" altLang="zh-CN" sz="2400" b="1">
                <a:solidFill>
                  <a:srgbClr val="000000"/>
                </a:solidFill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double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2" action="ppaction://hlinkfile"/>
              </a:rPr>
              <a:t>MIN_VALUE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br>
              <a:rPr lang="en-US" altLang="zh-CN" sz="2400" b="1">
                <a:solidFill>
                  <a:srgbClr val="000000"/>
                </a:solidFill>
              </a:rPr>
            </a:br>
            <a:r>
              <a:rPr lang="en-US" altLang="zh-CN" sz="2400" b="1">
                <a:solidFill>
                  <a:srgbClr val="000000"/>
                </a:solidFill>
              </a:rPr>
              <a:t>      </a:t>
            </a:r>
            <a:r>
              <a:rPr lang="zh-CN" altLang="en-US" sz="2400" b="1">
                <a:solidFill>
                  <a:srgbClr val="000000"/>
                </a:solidFill>
              </a:rPr>
              <a:t>保存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double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类型的最小正非零值的常量，最小正非零值为 </a:t>
            </a:r>
            <a:r>
              <a:rPr lang="en-US" altLang="zh-CN" sz="2400" b="1">
                <a:solidFill>
                  <a:srgbClr val="000000"/>
                </a:solidFill>
              </a:rPr>
              <a:t>2</a:t>
            </a:r>
            <a:r>
              <a:rPr lang="en-US" altLang="zh-CN" sz="2400" b="1" baseline="30000">
                <a:solidFill>
                  <a:srgbClr val="000000"/>
                </a:solidFill>
              </a:rPr>
              <a:t>-1074</a:t>
            </a:r>
            <a:r>
              <a:rPr lang="zh-CN" altLang="en-US" sz="2400" b="1">
                <a:solidFill>
                  <a:srgbClr val="000000"/>
                </a:solidFill>
              </a:rPr>
              <a:t>。</a:t>
            </a:r>
            <a:endParaRPr lang="zh-CN" altLang="en-US" sz="2400" b="1"/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static</a:t>
            </a:r>
            <a:r>
              <a:rPr lang="en-US" altLang="zh-CN" sz="2400" b="1">
                <a:solidFill>
                  <a:srgbClr val="000000"/>
                </a:solidFill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double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3" action="ppaction://hlinkfile"/>
              </a:rPr>
              <a:t>MAX_VALUE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br>
              <a:rPr lang="en-US" altLang="zh-CN" sz="2400" b="1">
                <a:solidFill>
                  <a:srgbClr val="000000"/>
                </a:solidFill>
              </a:rPr>
            </a:br>
            <a:r>
              <a:rPr lang="en-US" altLang="zh-CN" sz="2400" b="1">
                <a:solidFill>
                  <a:srgbClr val="000000"/>
                </a:solidFill>
              </a:rPr>
              <a:t>      </a:t>
            </a:r>
            <a:r>
              <a:rPr lang="zh-CN" altLang="en-US" sz="2400" b="1">
                <a:solidFill>
                  <a:srgbClr val="000000"/>
                </a:solidFill>
              </a:rPr>
              <a:t>保存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double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类型的最大正有限值的常量，最大正有限值为 </a:t>
            </a:r>
            <a:r>
              <a:rPr lang="en-US" altLang="zh-CN" sz="2400" b="1">
                <a:solidFill>
                  <a:srgbClr val="000000"/>
                </a:solidFill>
              </a:rPr>
              <a:t>(2-2</a:t>
            </a:r>
            <a:r>
              <a:rPr lang="en-US" altLang="zh-CN" sz="2400" b="1" baseline="30000">
                <a:solidFill>
                  <a:srgbClr val="000000"/>
                </a:solidFill>
              </a:rPr>
              <a:t>-52</a:t>
            </a:r>
            <a:r>
              <a:rPr lang="en-US" altLang="zh-CN" sz="2400" b="1">
                <a:solidFill>
                  <a:srgbClr val="000000"/>
                </a:solidFill>
              </a:rPr>
              <a:t>)·2</a:t>
            </a:r>
            <a:r>
              <a:rPr lang="en-US" altLang="zh-CN" sz="2400" b="1" baseline="30000">
                <a:solidFill>
                  <a:srgbClr val="000000"/>
                </a:solidFill>
              </a:rPr>
              <a:t>1023</a:t>
            </a:r>
            <a:r>
              <a:rPr lang="zh-CN" altLang="en-US" sz="2400" b="1">
                <a:solidFill>
                  <a:srgbClr val="000000"/>
                </a:solidFill>
              </a:rPr>
              <a:t>。</a:t>
            </a:r>
            <a:endParaRPr lang="en-US" altLang="zh-CN" sz="2400" b="1">
              <a:solidFill>
                <a:srgbClr val="000000"/>
              </a:solidFill>
            </a:endParaRPr>
          </a:p>
          <a:p>
            <a:pPr eaLnBrk="1" hangingPunct="1">
              <a:buFontTx/>
              <a:buNone/>
            </a:pPr>
            <a:endParaRPr lang="zh-CN" altLang="en-US" sz="1000" b="1"/>
          </a:p>
          <a:p>
            <a:pPr eaLnBrk="1" hangingPunct="1"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</a:rPr>
              <a:t>构造函数：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hlinkClick r:id="rId4" action="ppaction://hlinkfile"/>
              </a:rPr>
              <a:t>Double</a:t>
            </a:r>
            <a:r>
              <a:rPr lang="en-US" altLang="zh-CN" sz="2400" b="1"/>
              <a:t>(double value) </a:t>
            </a:r>
            <a:br>
              <a:rPr lang="en-US" altLang="zh-CN" sz="2400" b="1"/>
            </a:br>
            <a:r>
              <a:rPr lang="en-US" altLang="zh-CN" sz="2400" b="1"/>
              <a:t>      </a:t>
            </a:r>
            <a:r>
              <a:rPr lang="zh-CN" altLang="en-US" sz="2400" b="1"/>
              <a:t>构造一个新分配的 </a:t>
            </a:r>
            <a:r>
              <a:rPr lang="en-US" altLang="zh-CN" sz="2400" b="1"/>
              <a:t>Double </a:t>
            </a:r>
            <a:r>
              <a:rPr lang="zh-CN" altLang="en-US" sz="2400" b="1"/>
              <a:t>对象，它表示基本的 </a:t>
            </a:r>
            <a:r>
              <a:rPr lang="en-US" altLang="zh-CN" sz="2400" b="1"/>
              <a:t>double </a:t>
            </a:r>
            <a:r>
              <a:rPr lang="zh-CN" altLang="en-US" sz="2400" b="1"/>
              <a:t>参数。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hlinkClick r:id="rId5" action="ppaction://hlinkfile"/>
              </a:rPr>
              <a:t>Double</a:t>
            </a:r>
            <a:r>
              <a:rPr lang="en-US" altLang="zh-CN" sz="2400" b="1"/>
              <a:t>(</a:t>
            </a:r>
            <a:r>
              <a:rPr lang="en-US" altLang="zh-CN" sz="2400" b="1">
                <a:hlinkClick r:id="rId6" action="ppaction://hlinkfile" tooltip="java.lang 中的类"/>
              </a:rPr>
              <a:t>String</a:t>
            </a:r>
            <a:r>
              <a:rPr lang="en-US" altLang="zh-CN" sz="2400" b="1"/>
              <a:t> s) </a:t>
            </a:r>
            <a:br>
              <a:rPr lang="en-US" altLang="zh-CN" sz="2400" b="1"/>
            </a:br>
            <a:r>
              <a:rPr lang="en-US" altLang="zh-CN" sz="2400" b="1"/>
              <a:t>      </a:t>
            </a:r>
            <a:r>
              <a:rPr lang="zh-CN" altLang="en-US" sz="2400" b="1"/>
              <a:t>构造一个新分配的 </a:t>
            </a:r>
            <a:r>
              <a:rPr lang="en-US" altLang="zh-CN" sz="2400" b="1"/>
              <a:t>Double </a:t>
            </a:r>
            <a:r>
              <a:rPr lang="zh-CN" altLang="en-US" sz="2400" b="1"/>
              <a:t>对象，表示用字符串表示的 </a:t>
            </a:r>
            <a:r>
              <a:rPr lang="en-US" altLang="zh-CN" sz="2400" b="1"/>
              <a:t>double </a:t>
            </a:r>
            <a:r>
              <a:rPr lang="zh-CN" altLang="en-US" sz="2400" b="1"/>
              <a:t>类型的浮点值。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>
            <a:extLst>
              <a:ext uri="{FF2B5EF4-FFF2-40B4-BE49-F238E27FC236}">
                <a16:creationId xmlns:a16="http://schemas.microsoft.com/office/drawing/2014/main" id="{FACCE93C-835A-41FD-A3C9-0E47BB48C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438" y="835025"/>
            <a:ext cx="9037637" cy="54022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FF0066"/>
                </a:solidFill>
              </a:rPr>
              <a:t>方法</a:t>
            </a:r>
            <a:r>
              <a:rPr lang="zh-CN" altLang="en-US" sz="2400" b="1"/>
              <a:t>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/>
              <a:t>static </a:t>
            </a:r>
            <a:r>
              <a:rPr lang="en-US" altLang="zh-CN" sz="2400" b="1">
                <a:hlinkClick r:id="rId2" action="ppaction://hlinkfile" tooltip="java.lang 中的类"/>
              </a:rPr>
              <a:t>Double</a:t>
            </a:r>
            <a:r>
              <a:rPr lang="en-US" altLang="zh-CN" sz="2400" b="1"/>
              <a:t>   </a:t>
            </a:r>
            <a:r>
              <a:rPr lang="en-US" altLang="zh-CN" sz="2400" b="1">
                <a:hlinkClick r:id="rId3" action="ppaction://hlinkfile"/>
              </a:rPr>
              <a:t>valueOf</a:t>
            </a:r>
            <a:r>
              <a:rPr lang="en-US" altLang="zh-CN" sz="2400" b="1"/>
              <a:t>(double d) </a:t>
            </a:r>
            <a:br>
              <a:rPr lang="en-US" altLang="zh-CN" sz="2400" b="1"/>
            </a:br>
            <a:r>
              <a:rPr lang="en-US" altLang="zh-CN" sz="2400" b="1"/>
              <a:t>      </a:t>
            </a:r>
            <a:r>
              <a:rPr lang="zh-CN" altLang="en-US" sz="2400" b="1"/>
              <a:t>返回表示指定的 </a:t>
            </a:r>
            <a:r>
              <a:rPr lang="en-US" altLang="zh-CN" sz="2400" b="1"/>
              <a:t>double </a:t>
            </a:r>
            <a:r>
              <a:rPr lang="zh-CN" altLang="en-US" sz="2400" b="1"/>
              <a:t>值的 </a:t>
            </a:r>
            <a:r>
              <a:rPr lang="en-US" altLang="zh-CN" sz="2400" b="1"/>
              <a:t>Double </a:t>
            </a:r>
            <a:r>
              <a:rPr lang="zh-CN" altLang="en-US" sz="2400" b="1"/>
              <a:t>实例。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/>
              <a:t>static </a:t>
            </a:r>
            <a:r>
              <a:rPr lang="en-US" altLang="zh-CN" sz="2400" b="1">
                <a:hlinkClick r:id="rId2" action="ppaction://hlinkfile" tooltip="java.lang 中的类"/>
              </a:rPr>
              <a:t>Double</a:t>
            </a:r>
            <a:r>
              <a:rPr lang="en-US" altLang="zh-CN" sz="2400" b="1"/>
              <a:t>  </a:t>
            </a:r>
            <a:r>
              <a:rPr lang="en-US" altLang="zh-CN" sz="2400" b="1">
                <a:hlinkClick r:id="rId4" action="ppaction://hlinkfile"/>
              </a:rPr>
              <a:t>valueOf</a:t>
            </a:r>
            <a:r>
              <a:rPr lang="en-US" altLang="zh-CN" sz="2400" b="1"/>
              <a:t>(</a:t>
            </a:r>
            <a:r>
              <a:rPr lang="en-US" altLang="zh-CN" sz="2400" b="1">
                <a:hlinkClick r:id="rId5" action="ppaction://hlinkfile" tooltip="java.lang 中的类"/>
              </a:rPr>
              <a:t>String</a:t>
            </a:r>
            <a:r>
              <a:rPr lang="en-US" altLang="zh-CN" sz="2400" b="1"/>
              <a:t> s) </a:t>
            </a:r>
            <a:br>
              <a:rPr lang="en-US" altLang="zh-CN" sz="2400" b="1"/>
            </a:br>
            <a:r>
              <a:rPr lang="en-US" altLang="zh-CN" sz="2400" b="1"/>
              <a:t>      </a:t>
            </a:r>
            <a:r>
              <a:rPr lang="zh-CN" altLang="en-US" sz="2400" b="1"/>
              <a:t>返回保存用参数字符串 </a:t>
            </a:r>
            <a:r>
              <a:rPr lang="en-US" altLang="zh-CN" sz="2400" b="1"/>
              <a:t>s </a:t>
            </a:r>
            <a:r>
              <a:rPr lang="zh-CN" altLang="en-US" sz="2400" b="1"/>
              <a:t>表示的 </a:t>
            </a:r>
            <a:r>
              <a:rPr lang="en-US" altLang="zh-CN" sz="2400" b="1"/>
              <a:t>double </a:t>
            </a:r>
            <a:r>
              <a:rPr lang="zh-CN" altLang="en-US" sz="2400" b="1"/>
              <a:t>值的 </a:t>
            </a:r>
            <a:r>
              <a:rPr lang="en-US" altLang="zh-CN" sz="2400" b="1"/>
              <a:t>Double </a:t>
            </a:r>
            <a:r>
              <a:rPr lang="zh-CN" altLang="en-US" sz="2400" b="1"/>
              <a:t>对象。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/>
              <a:t>static double  </a:t>
            </a:r>
            <a:r>
              <a:rPr lang="en-US" altLang="zh-CN" sz="2400" b="1">
                <a:hlinkClick r:id="rId6" action="ppaction://hlinkfile"/>
              </a:rPr>
              <a:t>parseDouble</a:t>
            </a:r>
            <a:r>
              <a:rPr lang="en-US" altLang="zh-CN" sz="2400" b="1"/>
              <a:t>(</a:t>
            </a:r>
            <a:r>
              <a:rPr lang="en-US" altLang="zh-CN" sz="2400" b="1">
                <a:hlinkClick r:id="rId5" action="ppaction://hlinkfile" tooltip="java.lang 中的类"/>
              </a:rPr>
              <a:t>String</a:t>
            </a:r>
            <a:r>
              <a:rPr lang="en-US" altLang="zh-CN" sz="2400" b="1"/>
              <a:t> s) </a:t>
            </a:r>
            <a:br>
              <a:rPr lang="en-US" altLang="zh-CN" sz="2400" b="1"/>
            </a:br>
            <a:r>
              <a:rPr lang="en-US" altLang="zh-CN" sz="2400" b="1"/>
              <a:t>      </a:t>
            </a:r>
            <a:r>
              <a:rPr lang="zh-CN" altLang="en-US" sz="2400" b="1"/>
              <a:t>返回一个新的 </a:t>
            </a:r>
            <a:r>
              <a:rPr lang="en-US" altLang="zh-CN" sz="2400" b="1"/>
              <a:t>double </a:t>
            </a:r>
            <a:r>
              <a:rPr lang="zh-CN" altLang="en-US" sz="2400" b="1"/>
              <a:t>值，该值被初始化为用指定 </a:t>
            </a:r>
            <a:r>
              <a:rPr lang="en-US" altLang="zh-CN" sz="2400" b="1"/>
              <a:t>String </a:t>
            </a:r>
            <a:r>
              <a:rPr lang="zh-CN" altLang="en-US" sz="2400" b="1"/>
              <a:t>表示的值，这与 </a:t>
            </a:r>
            <a:r>
              <a:rPr lang="en-US" altLang="zh-CN" sz="2400" b="1"/>
              <a:t>Double </a:t>
            </a:r>
            <a:r>
              <a:rPr lang="zh-CN" altLang="en-US" sz="2400" b="1"/>
              <a:t>类的 </a:t>
            </a:r>
            <a:r>
              <a:rPr lang="en-US" altLang="zh-CN" sz="2400" b="1"/>
              <a:t>valueOf </a:t>
            </a:r>
            <a:r>
              <a:rPr lang="zh-CN" altLang="en-US" sz="2400" b="1"/>
              <a:t>方法一样。</a:t>
            </a:r>
            <a:endParaRPr lang="en-US" altLang="zh-CN" sz="2400" b="1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1000" b="1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 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double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  <a:hlinkClick r:id="rId7" action="ppaction://hlinkfile"/>
              </a:rPr>
              <a:t>doubleValue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()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br>
              <a:rPr lang="en-US" altLang="zh-CN" sz="2400" b="1">
                <a:solidFill>
                  <a:srgbClr val="000000"/>
                </a:solidFill>
              </a:rPr>
            </a:br>
            <a:r>
              <a:rPr lang="en-US" altLang="zh-CN" sz="2400" b="1">
                <a:solidFill>
                  <a:srgbClr val="000000"/>
                </a:solidFill>
              </a:rPr>
              <a:t>          </a:t>
            </a:r>
            <a:r>
              <a:rPr lang="zh-CN" altLang="en-US" sz="2400" b="1">
                <a:solidFill>
                  <a:srgbClr val="000000"/>
                </a:solidFill>
              </a:rPr>
              <a:t>返回此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Double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对象的 </a:t>
            </a:r>
            <a:r>
              <a:rPr lang="en-US" altLang="zh-CN" sz="2400" b="1">
                <a:solidFill>
                  <a:srgbClr val="000000"/>
                </a:solidFill>
                <a:latin typeface="Arial Unicode MS"/>
              </a:rPr>
              <a:t>double</a:t>
            </a:r>
            <a:r>
              <a:rPr lang="en-US" altLang="zh-CN" sz="2400" b="1">
                <a:solidFill>
                  <a:srgbClr val="000000"/>
                </a:solidFill>
              </a:rPr>
              <a:t> </a:t>
            </a:r>
            <a:r>
              <a:rPr lang="zh-CN" altLang="en-US" sz="2400" b="1">
                <a:solidFill>
                  <a:srgbClr val="000000"/>
                </a:solidFill>
              </a:rPr>
              <a:t>值。</a:t>
            </a:r>
            <a:endParaRPr lang="zh-CN" altLang="en-US" sz="2400" b="1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/>
              <a:t>       </a:t>
            </a:r>
            <a:r>
              <a:rPr lang="en-US" altLang="zh-CN" sz="2400" b="1"/>
              <a:t>float </a:t>
            </a:r>
            <a:r>
              <a:rPr lang="en-US" altLang="zh-CN" sz="2400" b="1">
                <a:hlinkClick r:id="rId8" action="ppaction://hlinkfile"/>
              </a:rPr>
              <a:t>floatValue</a:t>
            </a:r>
            <a:r>
              <a:rPr lang="en-US" altLang="zh-CN" sz="2400" b="1"/>
              <a:t>()  </a:t>
            </a:r>
            <a:r>
              <a:rPr lang="zh-CN" altLang="en-US" sz="2400" b="1"/>
              <a:t> </a:t>
            </a:r>
            <a:r>
              <a:rPr lang="en-US" altLang="zh-CN" sz="2400" b="1"/>
              <a:t>int </a:t>
            </a:r>
            <a:r>
              <a:rPr lang="en-US" altLang="zh-CN" sz="2400" b="1">
                <a:hlinkClick r:id="rId9" action="ppaction://hlinkfile"/>
              </a:rPr>
              <a:t>intValue</a:t>
            </a:r>
            <a:r>
              <a:rPr lang="en-US" altLang="zh-CN" sz="2400" b="1"/>
              <a:t>()      short </a:t>
            </a:r>
            <a:r>
              <a:rPr lang="en-US" altLang="zh-CN" sz="2400" b="1">
                <a:hlinkClick r:id="rId10" action="ppaction://hlinkfile"/>
              </a:rPr>
              <a:t>shortValue</a:t>
            </a:r>
            <a:r>
              <a:rPr lang="en-US" altLang="zh-CN" sz="2400" b="1"/>
              <a:t>() </a:t>
            </a:r>
            <a:br>
              <a:rPr lang="en-US" altLang="zh-CN" sz="2400" b="1"/>
            </a:br>
            <a:r>
              <a:rPr lang="en-US" altLang="zh-CN" sz="2400" b="1"/>
              <a:t>   byte </a:t>
            </a:r>
            <a:r>
              <a:rPr lang="en-US" altLang="zh-CN" sz="2400" b="1">
                <a:hlinkClick r:id="rId11" action="ppaction://hlinkfile"/>
              </a:rPr>
              <a:t>byteValue</a:t>
            </a:r>
            <a:r>
              <a:rPr lang="en-US" altLang="zh-CN" sz="2400" b="1"/>
              <a:t>()    long</a:t>
            </a:r>
            <a:r>
              <a:rPr lang="en-US" altLang="zh-CN" sz="2400" b="1">
                <a:hlinkClick r:id="rId12" action="ppaction://hlinkfile"/>
              </a:rPr>
              <a:t>longValue</a:t>
            </a:r>
            <a:r>
              <a:rPr lang="en-US" altLang="zh-CN" sz="2400" b="1"/>
              <a:t>()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/>
              <a:t> …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>
            <a:extLst>
              <a:ext uri="{FF2B5EF4-FFF2-40B4-BE49-F238E27FC236}">
                <a16:creationId xmlns:a16="http://schemas.microsoft.com/office/drawing/2014/main" id="{4AC44372-FFB2-416C-9886-54EC4F384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260350"/>
            <a:ext cx="8569325" cy="6408738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r>
              <a:rPr lang="en-US" altLang="zh-CN" sz="2800" b="1">
                <a:solidFill>
                  <a:srgbClr val="FF0066"/>
                </a:solidFill>
              </a:rPr>
              <a:t>(4) Character</a:t>
            </a:r>
            <a:r>
              <a:rPr lang="zh-CN" altLang="en-US" sz="2800" b="1">
                <a:solidFill>
                  <a:srgbClr val="FF0066"/>
                </a:solidFill>
                <a:latin typeface="Times New Roman" panose="02020603050405020304" pitchFamily="18" charset="0"/>
              </a:rPr>
              <a:t>类</a:t>
            </a:r>
            <a:endParaRPr lang="zh-CN" altLang="en-US" sz="2800" b="1">
              <a:solidFill>
                <a:srgbClr val="FF0066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</a:rPr>
              <a:t>构造方法</a:t>
            </a:r>
            <a:r>
              <a:rPr lang="en-US" altLang="zh-CN" sz="2800" b="1">
                <a:solidFill>
                  <a:srgbClr val="FF0066"/>
                </a:solidFill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hlinkClick r:id="rId2" action="ppaction://hlinkfile"/>
              </a:rPr>
              <a:t>Character</a:t>
            </a:r>
            <a:r>
              <a:rPr lang="en-US" altLang="zh-CN" sz="2400" b="1"/>
              <a:t>(char value)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/>
              <a:t>构造一个新分配的 </a:t>
            </a:r>
            <a:r>
              <a:rPr lang="en-US" altLang="zh-CN" sz="2400" b="1"/>
              <a:t>Character </a:t>
            </a:r>
            <a:r>
              <a:rPr lang="zh-CN" altLang="en-US" sz="2400" b="1"/>
              <a:t>对象，用以表示指定的 </a:t>
            </a:r>
            <a:r>
              <a:rPr lang="en-US" altLang="zh-CN" sz="2400" b="1"/>
              <a:t>char</a:t>
            </a:r>
            <a:r>
              <a:rPr lang="zh-CN" altLang="en-US" sz="2400" b="1"/>
              <a:t>值。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</a:rPr>
              <a:t>方法</a:t>
            </a:r>
            <a:r>
              <a:rPr lang="en-US" altLang="zh-CN" sz="2800" b="1">
                <a:solidFill>
                  <a:srgbClr val="FF0066"/>
                </a:solidFill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/>
              <a:t>static char </a:t>
            </a:r>
            <a:r>
              <a:rPr lang="en-US" altLang="zh-CN" sz="2400" b="1">
                <a:hlinkClick r:id="rId3" action="ppaction://hlinkfile"/>
              </a:rPr>
              <a:t>toUpperCase</a:t>
            </a:r>
            <a:r>
              <a:rPr lang="en-US" altLang="zh-CN" sz="2400" b="1"/>
              <a:t>(char ch) </a:t>
            </a:r>
            <a:br>
              <a:rPr lang="en-US" altLang="zh-CN" sz="2400" b="1"/>
            </a:br>
            <a:r>
              <a:rPr lang="en-US" altLang="zh-CN" sz="2400" b="1"/>
              <a:t>      </a:t>
            </a:r>
            <a:r>
              <a:rPr lang="zh-CN" altLang="en-US" sz="2400" b="1"/>
              <a:t>使用取自 </a:t>
            </a:r>
            <a:r>
              <a:rPr lang="en-US" altLang="zh-CN" sz="2400" b="1"/>
              <a:t>UnicodeData </a:t>
            </a:r>
            <a:r>
              <a:rPr lang="zh-CN" altLang="en-US" sz="2400" b="1"/>
              <a:t>文件的大小写映射信息将字符参数转换为大写。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/>
              <a:t>static boolean </a:t>
            </a:r>
            <a:r>
              <a:rPr lang="en-US" altLang="zh-CN" sz="2400" b="1">
                <a:hlinkClick r:id="rId4" action="ppaction://hlinkfile"/>
              </a:rPr>
              <a:t>isUpperCase</a:t>
            </a:r>
            <a:r>
              <a:rPr lang="en-US" altLang="zh-CN" sz="2400" b="1"/>
              <a:t>(char ch) </a:t>
            </a:r>
            <a:br>
              <a:rPr lang="en-US" altLang="zh-CN" sz="2400" b="1"/>
            </a:br>
            <a:r>
              <a:rPr lang="en-US" altLang="zh-CN" sz="2400" b="1"/>
              <a:t>      </a:t>
            </a:r>
            <a:r>
              <a:rPr lang="zh-CN" altLang="en-US" sz="2400" b="1"/>
              <a:t>确定指定字符是否为大写字母。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/>
              <a:t>static char </a:t>
            </a:r>
            <a:r>
              <a:rPr lang="en-US" altLang="zh-CN" sz="2400" b="1">
                <a:hlinkClick r:id="rId5" action="ppaction://hlinkfile"/>
              </a:rPr>
              <a:t>toTitleCase</a:t>
            </a:r>
            <a:r>
              <a:rPr lang="en-US" altLang="zh-CN" sz="2400" b="1"/>
              <a:t>(char ch) </a:t>
            </a:r>
            <a:br>
              <a:rPr lang="en-US" altLang="zh-CN" sz="2400" b="1"/>
            </a:br>
            <a:r>
              <a:rPr lang="en-US" altLang="zh-CN" sz="2400" b="1"/>
              <a:t>      </a:t>
            </a:r>
            <a:r>
              <a:rPr lang="zh-CN" altLang="en-US" sz="2400" b="1"/>
              <a:t>使用取自 </a:t>
            </a:r>
            <a:r>
              <a:rPr lang="en-US" altLang="zh-CN" sz="2400" b="1"/>
              <a:t>UnicodeData </a:t>
            </a:r>
            <a:r>
              <a:rPr lang="zh-CN" altLang="en-US" sz="2400" b="1"/>
              <a:t>文件的大小写映射信息将字符参数转换为首字母大写。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/>
              <a:t>static boolean </a:t>
            </a:r>
            <a:r>
              <a:rPr lang="en-US" altLang="zh-CN" sz="2400" b="1">
                <a:hlinkClick r:id="rId6" action="ppaction://hlinkfile"/>
              </a:rPr>
              <a:t>isTitleCase</a:t>
            </a:r>
            <a:r>
              <a:rPr lang="en-US" altLang="zh-CN" sz="2400" b="1"/>
              <a:t>(char ch) </a:t>
            </a:r>
            <a:br>
              <a:rPr lang="en-US" altLang="zh-CN" sz="2400" b="1"/>
            </a:br>
            <a:r>
              <a:rPr lang="en-US" altLang="zh-CN" sz="2400" b="1"/>
              <a:t>      </a:t>
            </a:r>
            <a:r>
              <a:rPr lang="zh-CN" altLang="en-US" sz="2400" b="1"/>
              <a:t>确定指定字符是否为首字母大写字符。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A94C3A4-BB05-490D-AE72-90ACD4FC03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620713"/>
            <a:ext cx="8229600" cy="58658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static char </a:t>
            </a:r>
            <a:r>
              <a:rPr lang="en-US" altLang="zh-CN" sz="2400" b="1">
                <a:hlinkClick r:id="rId2" action="ppaction://hlinkfile"/>
              </a:rPr>
              <a:t>toLowerCase</a:t>
            </a:r>
            <a:r>
              <a:rPr lang="en-US" altLang="zh-CN" sz="2400" b="1"/>
              <a:t>(char ch)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使用取自 </a:t>
            </a:r>
            <a:r>
              <a:rPr lang="en-US" altLang="zh-CN" sz="2400" b="1"/>
              <a:t>UnicodeData </a:t>
            </a:r>
            <a:r>
              <a:rPr lang="zh-CN" altLang="en-US" sz="2400" b="1"/>
              <a:t>文件的大小写映射信息将字符参数转换为小写。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static boolean </a:t>
            </a:r>
            <a:r>
              <a:rPr lang="en-US" altLang="zh-CN" sz="2400" b="1">
                <a:hlinkClick r:id="rId3" action="ppaction://hlinkfile"/>
              </a:rPr>
              <a:t>isLowerCase</a:t>
            </a:r>
            <a:r>
              <a:rPr lang="en-US" altLang="zh-CN" sz="2400" b="1"/>
              <a:t>(char ch)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确定指定字符是否为小写字母。</a:t>
            </a:r>
            <a:endParaRPr lang="en-US" altLang="zh-CN" sz="24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static boolean </a:t>
            </a:r>
            <a:r>
              <a:rPr lang="en-US" altLang="zh-CN" sz="2400" b="1">
                <a:hlinkClick r:id="rId4" action="ppaction://hlinkfile"/>
              </a:rPr>
              <a:t>isWhitespace</a:t>
            </a:r>
            <a:r>
              <a:rPr lang="en-US" altLang="zh-CN" sz="2400" b="1"/>
              <a:t>(char ch)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确定指定字符依据 </a:t>
            </a:r>
            <a:r>
              <a:rPr lang="en-US" altLang="zh-CN" sz="2400" b="1"/>
              <a:t>Java </a:t>
            </a:r>
            <a:r>
              <a:rPr lang="zh-CN" altLang="en-US" sz="2400" b="1"/>
              <a:t>标准是否为空白字符。</a:t>
            </a:r>
            <a:endParaRPr lang="en-US" altLang="zh-CN" sz="24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static boolean </a:t>
            </a:r>
            <a:r>
              <a:rPr lang="en-US" altLang="zh-CN" sz="2400" b="1">
                <a:hlinkClick r:id="rId5" action="ppaction://hlinkfile"/>
              </a:rPr>
              <a:t>isLetterOrDigit</a:t>
            </a:r>
            <a:r>
              <a:rPr lang="en-US" altLang="zh-CN" sz="2400" b="1"/>
              <a:t>(char ch)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确定指定字符是否为字母或数字。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static boolean </a:t>
            </a:r>
            <a:r>
              <a:rPr lang="en-US" altLang="zh-CN" sz="2400" b="1">
                <a:hlinkClick r:id="rId6" action="ppaction://hlinkfile"/>
              </a:rPr>
              <a:t>isLetter</a:t>
            </a:r>
            <a:r>
              <a:rPr lang="en-US" altLang="zh-CN" sz="2400" b="1"/>
              <a:t>(char ch)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确定指定字符是否为字母。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static boolean </a:t>
            </a:r>
            <a:r>
              <a:rPr lang="en-US" altLang="zh-CN" sz="2400" b="1">
                <a:hlinkClick r:id="rId7" action="ppaction://hlinkfile"/>
              </a:rPr>
              <a:t>isDigit</a:t>
            </a:r>
            <a:r>
              <a:rPr lang="en-US" altLang="zh-CN" sz="2400" b="1"/>
              <a:t>(char ch)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确定指定字符是否为数字。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/>
              <a:t> </a:t>
            </a:r>
            <a:r>
              <a:rPr lang="en-US" altLang="zh-CN" sz="2400" b="1"/>
              <a:t>char </a:t>
            </a:r>
            <a:r>
              <a:rPr lang="en-US" altLang="zh-CN" sz="2400" b="1">
                <a:hlinkClick r:id="rId8" action="ppaction://hlinkfile"/>
              </a:rPr>
              <a:t>charValue</a:t>
            </a:r>
            <a:r>
              <a:rPr lang="en-US" altLang="zh-CN" sz="2400" b="1"/>
              <a:t>()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返回此 </a:t>
            </a:r>
            <a:r>
              <a:rPr lang="en-US" altLang="zh-CN" sz="2400" b="1"/>
              <a:t>Character </a:t>
            </a:r>
            <a:r>
              <a:rPr lang="zh-CN" altLang="en-US" sz="2400" b="1"/>
              <a:t>对象的值。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static </a:t>
            </a:r>
            <a:r>
              <a:rPr lang="en-US" altLang="zh-CN" sz="2400" b="1">
                <a:hlinkClick r:id="rId9" action="ppaction://hlinkfile" tooltip="java.lang 中的类"/>
              </a:rPr>
              <a:t>Character</a:t>
            </a:r>
            <a:r>
              <a:rPr lang="en-US" altLang="zh-CN" sz="2400" b="1"/>
              <a:t> </a:t>
            </a:r>
            <a:r>
              <a:rPr lang="en-US" altLang="zh-CN" sz="2400" b="1">
                <a:hlinkClick r:id="rId10" action="ppaction://hlinkfile"/>
              </a:rPr>
              <a:t>valueOf</a:t>
            </a:r>
            <a:r>
              <a:rPr lang="en-US" altLang="zh-CN" sz="2400" b="1"/>
              <a:t>(char c)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返回一个表示指定 </a:t>
            </a:r>
            <a:r>
              <a:rPr lang="en-US" altLang="zh-CN" sz="2400" b="1"/>
              <a:t>char </a:t>
            </a:r>
            <a:r>
              <a:rPr lang="zh-CN" altLang="en-US" sz="2400" b="1"/>
              <a:t>值的 </a:t>
            </a:r>
            <a:r>
              <a:rPr lang="en-US" altLang="zh-CN" sz="2400" b="1"/>
              <a:t>Character </a:t>
            </a:r>
            <a:r>
              <a:rPr lang="zh-CN" altLang="en-US" sz="2400" b="1"/>
              <a:t>实例。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2C07D897-8859-424B-9EA3-99C7FD65B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4" y="260350"/>
            <a:ext cx="8425631" cy="6477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Times New Roman" panose="02020603050405020304" pitchFamily="18" charset="0"/>
              </a:rPr>
              <a:t>例</a:t>
            </a:r>
            <a:r>
              <a:rPr lang="en-US" altLang="zh-CN" sz="2400" b="1">
                <a:latin typeface="Times New Roman" panose="02020603050405020304" pitchFamily="18" charset="0"/>
              </a:rPr>
              <a:t>:</a:t>
            </a:r>
            <a:r>
              <a:rPr lang="en-US" altLang="zh-CN" sz="2400" b="1"/>
              <a:t> </a:t>
            </a:r>
            <a:r>
              <a:rPr lang="zh-CN" altLang="en-US" sz="2400" b="1">
                <a:latin typeface="Times New Roman" panose="02020603050405020304" pitchFamily="18" charset="0"/>
              </a:rPr>
              <a:t>将一个字符数组中的小写字母变成大写字母，并将大写字母变成小写字母</a:t>
            </a:r>
            <a:endParaRPr lang="zh-CN" altLang="en-US" sz="2400" b="1"/>
          </a:p>
        </p:txBody>
      </p:sp>
      <p:sp>
        <p:nvSpPr>
          <p:cNvPr id="87043" name="Text Box 3">
            <a:extLst>
              <a:ext uri="{FF2B5EF4-FFF2-40B4-BE49-F238E27FC236}">
                <a16:creationId xmlns:a16="http://schemas.microsoft.com/office/drawing/2014/main" id="{FB525970-AB70-4C16-BC37-168A5FB9B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25538"/>
            <a:ext cx="7921625" cy="474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public class Example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{     public static void main(String args[ ])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      {   char a[ ]={'a','b','c','D','E','F'};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      	for(int i=0; i&lt;a.length; i++)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	{ 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	    if(</a:t>
            </a:r>
            <a:r>
              <a:rPr kumimoji="1" lang="en-US" altLang="zh-CN" sz="2400" b="1">
                <a:solidFill>
                  <a:srgbClr val="0000CC"/>
                </a:solidFill>
              </a:rPr>
              <a:t>Character.isLowerCase</a:t>
            </a:r>
            <a:r>
              <a:rPr kumimoji="1" lang="en-US" altLang="zh-CN" sz="2400" b="1"/>
              <a:t>(a[i]))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	        a[i]=</a:t>
            </a:r>
            <a:r>
              <a:rPr kumimoji="1" lang="en-US" altLang="zh-CN" sz="2400" b="1">
                <a:solidFill>
                  <a:srgbClr val="0000CC"/>
                </a:solidFill>
              </a:rPr>
              <a:t>Character.toUpperCase</a:t>
            </a:r>
            <a:r>
              <a:rPr kumimoji="1" lang="en-US" altLang="zh-CN" sz="2400" b="1"/>
              <a:t>(a[i]);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	    else </a:t>
            </a:r>
            <a:r>
              <a:rPr kumimoji="1" lang="en-US" altLang="zh-CN" sz="2400" b="1">
                <a:solidFill>
                  <a:srgbClr val="0000CC"/>
                </a:solidFill>
              </a:rPr>
              <a:t>if(Character.isUpperCase( </a:t>
            </a:r>
            <a:r>
              <a:rPr kumimoji="1" lang="en-US" altLang="zh-CN" sz="2400" b="1"/>
              <a:t>a[i] ))     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	        a[i]=</a:t>
            </a:r>
            <a:r>
              <a:rPr kumimoji="1" lang="en-US" altLang="zh-CN" sz="2400" b="1">
                <a:solidFill>
                  <a:srgbClr val="0000CC"/>
                </a:solidFill>
              </a:rPr>
              <a:t>Character.toLowerCase( </a:t>
            </a:r>
            <a:r>
              <a:rPr kumimoji="1" lang="en-US" altLang="zh-CN" sz="2400" b="1"/>
              <a:t>a[i] );    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	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          for(int i=0; i&lt;a.length; i++) 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             System.out.printf("%6c", a[i]);         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     }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}</a:t>
            </a:r>
          </a:p>
        </p:txBody>
      </p:sp>
      <p:sp>
        <p:nvSpPr>
          <p:cNvPr id="87044" name="Text Box 4">
            <a:extLst>
              <a:ext uri="{FF2B5EF4-FFF2-40B4-BE49-F238E27FC236}">
                <a16:creationId xmlns:a16="http://schemas.microsoft.com/office/drawing/2014/main" id="{DFA0BC34-A617-4974-B210-348E43222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3429000"/>
            <a:ext cx="31686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kumimoji="1" lang="zh-CN" altLang="en-US" sz="2600">
              <a:latin typeface="Tahoma" panose="020B0604030504040204" pitchFamily="34" charset="0"/>
            </a:endParaRPr>
          </a:p>
        </p:txBody>
      </p:sp>
      <p:sp>
        <p:nvSpPr>
          <p:cNvPr id="87045" name="Text Box 5">
            <a:extLst>
              <a:ext uri="{FF2B5EF4-FFF2-40B4-BE49-F238E27FC236}">
                <a16:creationId xmlns:a16="http://schemas.microsoft.com/office/drawing/2014/main" id="{1564CCD0-6E27-4459-803E-49960A9D6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373688"/>
            <a:ext cx="5076825" cy="1196975"/>
          </a:xfrm>
          <a:prstGeom prst="rect">
            <a:avLst/>
          </a:prstGeom>
          <a:solidFill>
            <a:schemeClr val="tx1"/>
          </a:solidFill>
          <a:ln w="9525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chemeClr val="bg1"/>
                </a:solidFill>
                <a:latin typeface="Tahoma" panose="020B0604030504040204" pitchFamily="34" charset="0"/>
              </a:rPr>
              <a:t>程序运行结果：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ahoma" panose="020B0604030504040204" pitchFamily="34" charset="0"/>
              </a:rPr>
              <a:t>E:\1000&gt;java Example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ahoma" panose="020B0604030504040204" pitchFamily="34" charset="0"/>
              </a:rPr>
              <a:t>    A        B        C      d     e      f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67855DFA-65C7-4472-B98E-C6DF5EA7FB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eaLnBrk="1" hangingPunct="1"/>
            <a:r>
              <a:rPr lang="en-US" altLang="zh-CN" sz="3600">
                <a:solidFill>
                  <a:srgbClr val="FF0066"/>
                </a:solidFill>
              </a:rPr>
              <a:t>(5) Math </a:t>
            </a:r>
            <a:r>
              <a:rPr lang="zh-CN" altLang="en-US" sz="3600">
                <a:solidFill>
                  <a:srgbClr val="FF0066"/>
                </a:solidFill>
              </a:rPr>
              <a:t>类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2B169A1-E814-43D9-ACAB-4BC959CBF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6" y="1125538"/>
            <a:ext cx="8002588" cy="53863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CN" sz="2400" b="1"/>
              <a:t> java.lang.Math </a:t>
            </a:r>
            <a:r>
              <a:rPr lang="zh-CN" altLang="en-US" sz="2400" b="1"/>
              <a:t>提供了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一系列的静态方法</a:t>
            </a:r>
            <a:r>
              <a:rPr lang="zh-CN" altLang="en-US" sz="2400" b="1"/>
              <a:t>用于科学计算；其方法的参数和返回值类型一般为</a:t>
            </a:r>
            <a:r>
              <a:rPr lang="en-US" altLang="zh-CN" sz="2400" b="1"/>
              <a:t>double</a:t>
            </a:r>
            <a:r>
              <a:rPr lang="zh-CN" altLang="en-US" sz="2400" b="1"/>
              <a:t>型。</a:t>
            </a:r>
            <a:endParaRPr lang="en-US" altLang="zh-CN" sz="2400" b="1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zh-CN" altLang="en-US" sz="1000" b="1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/>
              <a:t>数据截断操作：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</a:rPr>
              <a:t>ceil(), floor(), round()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/>
              <a:t>取最大，最小及绝对值操作：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</a:rPr>
              <a:t>max(), min(), abs()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/>
              <a:t>三角函数：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</a:rPr>
              <a:t>sin(), cos(), tan(), asin(), acos(), atan(), toDegrees(), toRadians()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/>
              <a:t>幂运算和对数运算：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</a:rPr>
              <a:t>pow(), exp(), sqrt(), log(), log10()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/>
              <a:t>其他操作：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</a:rPr>
              <a:t>random()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/>
              <a:t>数学常量：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</a:rPr>
              <a:t>PI, E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>
            <a:extLst>
              <a:ext uri="{FF2B5EF4-FFF2-40B4-BE49-F238E27FC236}">
                <a16:creationId xmlns:a16="http://schemas.microsoft.com/office/drawing/2014/main" id="{102BA846-F55B-41B4-BC92-683D31DC9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836712"/>
            <a:ext cx="8686800" cy="532923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rgbClr val="FF0066"/>
                </a:solidFill>
              </a:rPr>
              <a:t>方法：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static double </a:t>
            </a:r>
            <a:r>
              <a:rPr lang="en-US" altLang="zh-CN" sz="2400" b="1">
                <a:hlinkClick r:id="rId2" action="ppaction://hlinkfile"/>
              </a:rPr>
              <a:t>pow</a:t>
            </a:r>
            <a:r>
              <a:rPr lang="en-US" altLang="zh-CN" sz="2400" b="1"/>
              <a:t>(double a, double b) </a:t>
            </a:r>
            <a:br>
              <a:rPr lang="en-US" altLang="zh-CN" sz="2400" b="1"/>
            </a:br>
            <a:r>
              <a:rPr lang="en-US" altLang="zh-CN" sz="2400" b="1"/>
              <a:t>        </a:t>
            </a:r>
            <a:r>
              <a:rPr lang="zh-CN" altLang="en-US" sz="2400" b="1"/>
              <a:t>返回第一个参数的第二个参数次幂的值。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static double </a:t>
            </a:r>
            <a:r>
              <a:rPr lang="en-US" altLang="zh-CN" sz="2400" b="1">
                <a:hlinkClick r:id="rId3" action="ppaction://hlinkfile"/>
              </a:rPr>
              <a:t>sqrt</a:t>
            </a:r>
            <a:r>
              <a:rPr lang="en-US" altLang="zh-CN" sz="2400" b="1"/>
              <a:t>(double a) </a:t>
            </a:r>
            <a:br>
              <a:rPr lang="en-US" altLang="zh-CN" sz="2400" b="1"/>
            </a:br>
            <a:r>
              <a:rPr lang="en-US" altLang="zh-CN" sz="2400" b="1"/>
              <a:t>        </a:t>
            </a:r>
            <a:r>
              <a:rPr lang="zh-CN" altLang="en-US" sz="2400" b="1"/>
              <a:t>返回正确舍入的 </a:t>
            </a:r>
            <a:r>
              <a:rPr lang="en-US" altLang="zh-CN" sz="2400" b="1"/>
              <a:t>double </a:t>
            </a:r>
            <a:r>
              <a:rPr lang="zh-CN" altLang="en-US" sz="2400" b="1"/>
              <a:t>值的正平方根。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static double </a:t>
            </a:r>
            <a:r>
              <a:rPr lang="en-US" altLang="zh-CN" sz="2400" b="1">
                <a:hlinkClick r:id="rId4" action="ppaction://hlinkfile"/>
              </a:rPr>
              <a:t>random</a:t>
            </a:r>
            <a:r>
              <a:rPr lang="en-US" altLang="zh-CN" sz="2400" b="1"/>
              <a:t>() </a:t>
            </a:r>
            <a:br>
              <a:rPr lang="en-US" altLang="zh-CN" sz="2400" b="1"/>
            </a:br>
            <a:r>
              <a:rPr lang="en-US" altLang="zh-CN" sz="2400" b="1"/>
              <a:t>        </a:t>
            </a:r>
            <a:r>
              <a:rPr lang="zh-CN" altLang="en-US" sz="2400" b="1"/>
              <a:t>返回带正号的 </a:t>
            </a:r>
            <a:r>
              <a:rPr lang="en-US" altLang="zh-CN" sz="2400" b="1"/>
              <a:t>double </a:t>
            </a:r>
            <a:r>
              <a:rPr lang="zh-CN" altLang="en-US" sz="2400" b="1"/>
              <a:t>值，该值大于等于 </a:t>
            </a:r>
            <a:r>
              <a:rPr lang="en-US" altLang="zh-CN" sz="2400" b="1"/>
              <a:t>0.0 </a:t>
            </a:r>
            <a:r>
              <a:rPr lang="zh-CN" altLang="en-US" sz="2400" b="1"/>
              <a:t>且小于</a:t>
            </a:r>
            <a:r>
              <a:rPr lang="en-US" altLang="zh-CN" sz="2400" b="1"/>
              <a:t>1.0</a:t>
            </a:r>
            <a:endParaRPr lang="zh-CN" altLang="en-US" sz="2400" b="1"/>
          </a:p>
          <a:p>
            <a:pPr eaLnBrk="1" hangingPunct="1">
              <a:buFontTx/>
              <a:buNone/>
            </a:pPr>
            <a:r>
              <a:rPr lang="en-US" altLang="zh-CN" sz="2400" b="1"/>
              <a:t>static long </a:t>
            </a:r>
            <a:r>
              <a:rPr lang="en-US" altLang="zh-CN" sz="2400" b="1">
                <a:hlinkClick r:id="rId5" action="ppaction://hlinkfile"/>
              </a:rPr>
              <a:t>round</a:t>
            </a:r>
            <a:r>
              <a:rPr lang="en-US" altLang="zh-CN" sz="2400" b="1"/>
              <a:t>(double a)  </a:t>
            </a:r>
            <a:r>
              <a:rPr lang="zh-CN" altLang="en-US" sz="2400" b="1"/>
              <a:t>返回最接近参数的 </a:t>
            </a:r>
            <a:r>
              <a:rPr lang="en-US" altLang="zh-CN" sz="2400" b="1"/>
              <a:t>long</a:t>
            </a:r>
            <a:r>
              <a:rPr lang="zh-CN" altLang="en-US" sz="2400" b="1"/>
              <a:t>。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static double </a:t>
            </a:r>
            <a:r>
              <a:rPr lang="en-US" altLang="zh-CN" sz="2400" b="1">
                <a:hlinkClick r:id="rId6" action="ppaction://hlinkfile"/>
              </a:rPr>
              <a:t>toDegrees</a:t>
            </a:r>
            <a:r>
              <a:rPr lang="en-US" altLang="zh-CN" sz="2400" b="1"/>
              <a:t>(double angrad) </a:t>
            </a:r>
            <a:br>
              <a:rPr lang="en-US" altLang="zh-CN" sz="2400" b="1"/>
            </a:br>
            <a:r>
              <a:rPr lang="en-US" altLang="zh-CN" sz="2400" b="1"/>
              <a:t>         </a:t>
            </a:r>
            <a:r>
              <a:rPr lang="zh-CN" altLang="en-US" sz="2400" b="1"/>
              <a:t>将用弧度表示的角转换为近似相等的用角度表示的角。</a:t>
            </a:r>
            <a:endParaRPr lang="en-US" altLang="zh-CN" sz="2400" b="1"/>
          </a:p>
          <a:p>
            <a:pPr eaLnBrk="1" hangingPunct="1">
              <a:buFontTx/>
              <a:buNone/>
            </a:pPr>
            <a:r>
              <a:rPr lang="en-US" altLang="zh-CN" sz="2400" b="1"/>
              <a:t>static double </a:t>
            </a:r>
            <a:r>
              <a:rPr lang="en-US" altLang="zh-CN" sz="2400" b="1">
                <a:hlinkClick r:id="rId7" action="ppaction://hlinkfile"/>
              </a:rPr>
              <a:t>toRadians</a:t>
            </a:r>
            <a:r>
              <a:rPr lang="en-US" altLang="zh-CN" sz="2400" b="1"/>
              <a:t>(double angdeg) </a:t>
            </a:r>
            <a:br>
              <a:rPr lang="en-US" altLang="zh-CN" sz="2400" b="1"/>
            </a:br>
            <a:r>
              <a:rPr lang="en-US" altLang="zh-CN" sz="2400" b="1"/>
              <a:t>         </a:t>
            </a:r>
            <a:r>
              <a:rPr lang="zh-CN" altLang="en-US" sz="2400" b="1"/>
              <a:t>将用角度表示的角转换为近似相等的用弧度表示的角。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static double </a:t>
            </a:r>
            <a:r>
              <a:rPr lang="en-US" altLang="zh-CN" sz="2400" b="1">
                <a:hlinkClick r:id="rId8" action="ppaction://hlinkfile"/>
              </a:rPr>
              <a:t>sin</a:t>
            </a:r>
            <a:r>
              <a:rPr lang="en-US" altLang="zh-CN" sz="2400" b="1"/>
              <a:t>(double a)  </a:t>
            </a:r>
            <a:r>
              <a:rPr lang="zh-CN" altLang="en-US" sz="2400" b="1"/>
              <a:t>返回角的三角正弦。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                    </a:t>
            </a:r>
            <a:r>
              <a:rPr lang="en-US" altLang="zh-CN" sz="2400" b="1">
                <a:solidFill>
                  <a:schemeClr val="hlink"/>
                </a:solidFill>
              </a:rPr>
              <a:t>acos,asin,atan,cos,sin,tan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 b="1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66C0979F-15C7-4F54-BD30-185E8D434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4012" y="764704"/>
            <a:ext cx="8435975" cy="56880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zh-CN" altLang="en-US" sz="2400" b="1">
                <a:latin typeface="Times New Roman" panose="02020603050405020304" pitchFamily="18" charset="0"/>
              </a:rPr>
              <a:t>有时我们可能需要对输出的数字结果进行必要的格式化，例如，对于</a:t>
            </a:r>
            <a:r>
              <a:rPr lang="en-US" altLang="zh-CN" sz="2400" b="1"/>
              <a:t>3.14356789</a:t>
            </a:r>
            <a:r>
              <a:rPr lang="zh-CN" altLang="en-US" sz="2400" b="1">
                <a:latin typeface="Times New Roman" panose="02020603050405020304" pitchFamily="18" charset="0"/>
              </a:rPr>
              <a:t>，我们希望保留小数位为</a:t>
            </a:r>
            <a:r>
              <a:rPr lang="en-US" altLang="zh-CN" sz="2400" b="1"/>
              <a:t>3</a:t>
            </a:r>
            <a:r>
              <a:rPr lang="zh-CN" altLang="en-US" sz="2400" b="1">
                <a:latin typeface="Times New Roman" panose="02020603050405020304" pitchFamily="18" charset="0"/>
              </a:rPr>
              <a:t>位、整数部分至少要显示</a:t>
            </a:r>
            <a:r>
              <a:rPr lang="en-US" altLang="zh-CN" sz="2400" b="1"/>
              <a:t>3</a:t>
            </a:r>
            <a:r>
              <a:rPr lang="zh-CN" altLang="en-US" sz="2400" b="1">
                <a:latin typeface="Times New Roman" panose="02020603050405020304" pitchFamily="18" charset="0"/>
              </a:rPr>
              <a:t>位，即将</a:t>
            </a:r>
            <a:r>
              <a:rPr lang="en-US" altLang="zh-CN" sz="2400" b="1"/>
              <a:t>3.14356789</a:t>
            </a:r>
            <a:r>
              <a:rPr lang="zh-CN" altLang="en-US" sz="2400" b="1">
                <a:latin typeface="Times New Roman" panose="02020603050405020304" pitchFamily="18" charset="0"/>
              </a:rPr>
              <a:t>格式化为</a:t>
            </a:r>
            <a:r>
              <a:rPr lang="en-US" altLang="zh-CN" sz="2400" b="1"/>
              <a:t>003.144</a:t>
            </a:r>
            <a:r>
              <a:rPr lang="zh-CN" altLang="en-US" sz="2400" b="1">
                <a:latin typeface="Times New Roman" panose="02020603050405020304" pitchFamily="18" charset="0"/>
              </a:rPr>
              <a:t>。</a:t>
            </a:r>
            <a:endParaRPr lang="zh-CN" altLang="en-US" sz="2400" b="1"/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    可以使用</a:t>
            </a:r>
            <a:r>
              <a:rPr lang="en-US" altLang="zh-CN" sz="2400" b="1"/>
              <a:t>java.text</a:t>
            </a:r>
            <a:r>
              <a:rPr lang="zh-CN" altLang="en-US" sz="2400" b="1">
                <a:latin typeface="Times New Roman" panose="02020603050405020304" pitchFamily="18" charset="0"/>
              </a:rPr>
              <a:t>包中的</a:t>
            </a:r>
            <a:r>
              <a:rPr lang="en-US" altLang="zh-CN" sz="2400" b="1">
                <a:solidFill>
                  <a:srgbClr val="FF0000"/>
                </a:solidFill>
              </a:rPr>
              <a:t>NumberFormat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类</a:t>
            </a:r>
            <a:endParaRPr lang="en-US" altLang="zh-CN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US" altLang="zh-CN" sz="24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Times New Roman" panose="02020603050405020304" pitchFamily="18" charset="0"/>
              </a:rPr>
              <a:t>    </a:t>
            </a:r>
            <a:r>
              <a:rPr lang="en-US" altLang="zh-CN" sz="2400" b="1">
                <a:latin typeface="Times New Roman" panose="02020603050405020304" pitchFamily="18" charset="0"/>
              </a:rPr>
              <a:t>1. </a:t>
            </a:r>
            <a:r>
              <a:rPr lang="zh-CN" altLang="en-US" sz="2400" b="1">
                <a:latin typeface="Times New Roman" panose="02020603050405020304" pitchFamily="18" charset="0"/>
              </a:rPr>
              <a:t>调用类方法，实例化一个</a:t>
            </a:r>
            <a:r>
              <a:rPr lang="en-US" altLang="zh-CN" sz="2400" b="1"/>
              <a:t>NumberFormat</a:t>
            </a:r>
            <a:r>
              <a:rPr lang="zh-CN" altLang="en-US" sz="2400" b="1">
                <a:latin typeface="Times New Roman" panose="02020603050405020304" pitchFamily="18" charset="0"/>
              </a:rPr>
              <a:t>对象：</a:t>
            </a:r>
            <a:endParaRPr lang="zh-CN" altLang="en-US" sz="2400" b="1"/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zh-CN" altLang="en-US" sz="2400" b="1"/>
              <a:t>    </a:t>
            </a:r>
            <a:r>
              <a:rPr lang="en-US" altLang="zh-CN" sz="2400" b="1">
                <a:solidFill>
                  <a:srgbClr val="0000CC"/>
                </a:solidFill>
              </a:rPr>
              <a:t>public static final NumberFormat getInstance()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zh-CN" sz="1000" b="1">
                <a:latin typeface="Times New Roman" panose="02020603050405020304" pitchFamily="18" charset="0"/>
              </a:rPr>
              <a:t>	</a:t>
            </a:r>
            <a:endParaRPr lang="zh-CN" altLang="en-US" sz="1000" b="1"/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	2. NumberFormat</a:t>
            </a:r>
            <a:r>
              <a:rPr lang="zh-CN" altLang="en-US" sz="2400" b="1">
                <a:latin typeface="Times New Roman" panose="02020603050405020304" pitchFamily="18" charset="0"/>
              </a:rPr>
              <a:t>类有如下常用方法：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	</a:t>
            </a:r>
            <a:r>
              <a:rPr lang="en-US" altLang="zh-CN" sz="2400" b="1">
                <a:solidFill>
                  <a:srgbClr val="0000CC"/>
                </a:solidFill>
              </a:rPr>
              <a:t>public void setMaximumFractionDigits(int newValue)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altLang="zh-CN" sz="2400" b="1">
                <a:solidFill>
                  <a:srgbClr val="0000CC"/>
                </a:solidFill>
              </a:rPr>
              <a:t>public void setMinimumFractionDigits(int newValue)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altLang="zh-CN" sz="2400" b="1">
                <a:solidFill>
                  <a:srgbClr val="0000CC"/>
                </a:solidFill>
              </a:rPr>
              <a:t>public void setMaximumIntegerDigits(int newValue)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</a:rPr>
              <a:t> 	public void setMinimumIntegerDigits(int newValue)</a:t>
            </a:r>
            <a:r>
              <a:rPr lang="en-US" altLang="zh-CN" b="1">
                <a:solidFill>
                  <a:srgbClr val="0000CC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1000" b="1">
              <a:solidFill>
                <a:srgbClr val="0000CC"/>
              </a:solidFill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3. 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该对象调用以下方法可以格式化数字</a:t>
            </a:r>
            <a:r>
              <a:rPr lang="en-US" altLang="zh-CN" sz="2400" b="1">
                <a:solidFill>
                  <a:srgbClr val="000000"/>
                </a:solidFill>
              </a:rPr>
              <a:t>number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</a:rPr>
              <a:t> 	</a:t>
            </a:r>
            <a:r>
              <a:rPr lang="en-US" altLang="zh-CN" sz="2400" b="1">
                <a:solidFill>
                  <a:srgbClr val="0000CC"/>
                </a:solidFill>
              </a:rPr>
              <a:t>public final String format(double number)</a:t>
            </a:r>
            <a:endParaRPr lang="en-US" altLang="zh-CN" b="1">
              <a:solidFill>
                <a:srgbClr val="0000CC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b="1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>
            <a:extLst>
              <a:ext uri="{FF2B5EF4-FFF2-40B4-BE49-F238E27FC236}">
                <a16:creationId xmlns:a16="http://schemas.microsoft.com/office/drawing/2014/main" id="{83E16215-81F4-4176-B85A-B8C6FF795A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692696"/>
            <a:ext cx="8229600" cy="58658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Times New Roman" panose="02020603050405020304" pitchFamily="18" charset="0"/>
              </a:rPr>
              <a:t>例</a:t>
            </a:r>
            <a:r>
              <a:rPr lang="en-US" altLang="zh-CN" sz="2400" b="1">
                <a:latin typeface="Times New Roman" panose="02020603050405020304" pitchFamily="18" charset="0"/>
              </a:rPr>
              <a:t>: </a:t>
            </a:r>
            <a:r>
              <a:rPr lang="zh-CN" altLang="en-US" sz="2400" b="1">
                <a:latin typeface="Times New Roman" panose="02020603050405020304" pitchFamily="18" charset="0"/>
              </a:rPr>
              <a:t>用一定的格式输出</a:t>
            </a:r>
            <a:r>
              <a:rPr lang="en-US" altLang="zh-CN" sz="2400" b="1">
                <a:latin typeface="Times New Roman" panose="02020603050405020304" pitchFamily="18" charset="0"/>
              </a:rPr>
              <a:t>10</a:t>
            </a:r>
            <a:r>
              <a:rPr lang="zh-CN" altLang="en-US" sz="2400" b="1">
                <a:latin typeface="Times New Roman" panose="02020603050405020304" pitchFamily="18" charset="0"/>
              </a:rPr>
              <a:t>的平方根，通过一个</a:t>
            </a:r>
            <a:r>
              <a:rPr lang="en-US" altLang="zh-CN" sz="2400" b="1"/>
              <a:t>20</a:t>
            </a:r>
            <a:r>
              <a:rPr lang="zh-CN" altLang="en-US" sz="2400" b="1">
                <a:latin typeface="Times New Roman" panose="02020603050405020304" pitchFamily="18" charset="0"/>
              </a:rPr>
              <a:t>次的循环，每次获取</a:t>
            </a:r>
            <a:r>
              <a:rPr lang="en-US" altLang="zh-CN" sz="2400" b="1"/>
              <a:t>1</a:t>
            </a:r>
            <a:r>
              <a:rPr lang="zh-CN" altLang="en-US" sz="2400" b="1">
                <a:latin typeface="Times New Roman" panose="02020603050405020304" pitchFamily="18" charset="0"/>
              </a:rPr>
              <a:t>到</a:t>
            </a:r>
            <a:r>
              <a:rPr lang="en-US" altLang="zh-CN" sz="2400" b="1"/>
              <a:t>8</a:t>
            </a:r>
            <a:r>
              <a:rPr lang="zh-CN" altLang="en-US" sz="2400" b="1">
                <a:latin typeface="Times New Roman" panose="02020603050405020304" pitchFamily="18" charset="0"/>
              </a:rPr>
              <a:t>之间的一个随机数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import java.text.NumberFormat;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public class Example{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public static void main(String args[ ]){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double a = Math.sqrt(10);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System.out.println("</a:t>
            </a:r>
            <a:r>
              <a:rPr lang="zh-CN" altLang="en-US" sz="2400" b="1"/>
              <a:t>格式化前：</a:t>
            </a:r>
            <a:r>
              <a:rPr lang="en-US" altLang="zh-CN" sz="2400" b="1"/>
              <a:t>"+a);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NumberFormat f = NumberFormat.getInstance();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</a:t>
            </a:r>
            <a:r>
              <a:rPr lang="en-US" altLang="zh-CN" sz="2400" b="1">
                <a:solidFill>
                  <a:srgbClr val="0000CC"/>
                </a:solidFill>
              </a:rPr>
              <a:t>f.setMaximumFractionDigits(5);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</a:rPr>
              <a:t>        f.setMinimumIntegerDigits(3);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</a:t>
            </a:r>
            <a:r>
              <a:rPr lang="en-US" altLang="zh-CN" sz="2400" b="1">
                <a:solidFill>
                  <a:srgbClr val="0000CC"/>
                </a:solidFill>
              </a:rPr>
              <a:t>String s=f.format(a);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System.out.println("</a:t>
            </a:r>
            <a:r>
              <a:rPr lang="zh-CN" altLang="en-US" sz="2400" b="1"/>
              <a:t>格式化后：</a:t>
            </a:r>
            <a:r>
              <a:rPr lang="en-US" altLang="zh-CN" sz="2400" b="1"/>
              <a:t>"+s);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System.out.println("</a:t>
            </a:r>
            <a:r>
              <a:rPr lang="zh-CN" altLang="en-US" sz="2400" b="1"/>
              <a:t>得到的随机数：</a:t>
            </a:r>
            <a:r>
              <a:rPr lang="en-US" altLang="zh-CN" sz="2400" b="1"/>
              <a:t>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int number=8;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C2F18F1-3A7E-4EA3-98F4-0F0F6EC9D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6028" y="0"/>
            <a:ext cx="7272338" cy="838200"/>
          </a:xfrm>
        </p:spPr>
        <p:txBody>
          <a:bodyPr/>
          <a:lstStyle/>
          <a:p>
            <a:pPr algn="l" eaLnBrk="1" hangingPunct="1"/>
            <a:r>
              <a:rPr lang="en-US" altLang="zh-CN" sz="2800" b="1">
                <a:latin typeface="楷体_GB2312"/>
                <a:ea typeface="楷体_GB2312"/>
                <a:cs typeface="楷体_GB2312"/>
              </a:rPr>
              <a:t>1.3  </a:t>
            </a:r>
            <a:r>
              <a:rPr lang="zh-CN" altLang="en-US" sz="2800" b="1">
                <a:latin typeface="楷体_GB2312"/>
                <a:ea typeface="楷体_GB2312"/>
                <a:cs typeface="楷体_GB2312"/>
              </a:rPr>
              <a:t>类型通配符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6D768E0-133A-480D-8617-B178CB3E7B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4917" y="809328"/>
            <a:ext cx="8222071" cy="5788024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en-US" sz="2800"/>
              <a:t>★</a:t>
            </a:r>
            <a:r>
              <a:rPr lang="zh-CN" altLang="en-US" sz="2800" b="1"/>
              <a:t>在创建泛型类对象时，</a:t>
            </a:r>
            <a:r>
              <a:rPr lang="zh-CN" altLang="en-US" sz="2800" b="1">
                <a:solidFill>
                  <a:srgbClr val="FF0000"/>
                </a:solidFill>
                <a:latin typeface="+mn-ea"/>
              </a:rPr>
              <a:t>使用通配符“</a:t>
            </a:r>
            <a:r>
              <a:rPr lang="en-US" altLang="zh-CN" sz="2800" b="1">
                <a:solidFill>
                  <a:srgbClr val="FF0000"/>
                </a:solidFill>
                <a:latin typeface="+mn-ea"/>
              </a:rPr>
              <a:t>?”</a:t>
            </a:r>
            <a:r>
              <a:rPr lang="zh-CN" altLang="en-US" sz="2800" b="1">
                <a:latin typeface="+mn-ea"/>
              </a:rPr>
              <a:t>可以限制该泛型类的类型范围。语法如下：</a:t>
            </a:r>
            <a:endParaRPr lang="en-US" altLang="zh-CN" sz="1000" noProof="1"/>
          </a:p>
          <a:p>
            <a:pPr marL="0" indent="0" algn="ctr">
              <a:lnSpc>
                <a:spcPct val="120000"/>
              </a:lnSpc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泛型类名 </a:t>
            </a:r>
            <a:r>
              <a:rPr lang="en-US" altLang="zh-CN" sz="2400" b="1"/>
              <a:t>&lt;</a:t>
            </a:r>
            <a:r>
              <a:rPr lang="en-US" altLang="zh-CN" sz="24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extends</a:t>
            </a:r>
            <a:r>
              <a:rPr lang="en-US" altLang="zh-CN" sz="2400" b="1"/>
              <a:t> anyClass&gt;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000"/>
              <a:t>表示该泛型的类型是以下类型之一：</a:t>
            </a:r>
            <a:endParaRPr lang="en-US" altLang="zh-CN" sz="200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/>
              <a:t>anyClass</a:t>
            </a:r>
            <a:r>
              <a:rPr lang="zh-CN" altLang="en-US" sz="2000"/>
              <a:t>类；</a:t>
            </a:r>
            <a:endParaRPr lang="en-US" altLang="zh-CN" sz="200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/>
              <a:t>anyClass</a:t>
            </a:r>
            <a:r>
              <a:rPr lang="zh-CN" altLang="en-US" sz="2000"/>
              <a:t>的子类；</a:t>
            </a:r>
            <a:endParaRPr lang="en-US" altLang="zh-CN" sz="200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/>
              <a:t>实现了</a:t>
            </a:r>
            <a:r>
              <a:rPr lang="en-US" altLang="zh-CN" sz="2000"/>
              <a:t>anyClass</a:t>
            </a:r>
            <a:r>
              <a:rPr lang="zh-CN" altLang="en-US" sz="2000"/>
              <a:t>接口的类。</a:t>
            </a:r>
            <a:endParaRPr lang="en-US" altLang="zh-CN" sz="2000"/>
          </a:p>
          <a:p>
            <a:pPr marL="0" indent="0" algn="ctr">
              <a:lnSpc>
                <a:spcPct val="120000"/>
              </a:lnSpc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泛型类名 </a:t>
            </a:r>
            <a:r>
              <a:rPr lang="en-US" altLang="zh-CN" sz="2400" b="1"/>
              <a:t>&lt;</a:t>
            </a:r>
            <a:r>
              <a:rPr lang="en-US" altLang="zh-CN" sz="24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</a:t>
            </a:r>
            <a:r>
              <a:rPr lang="en-US" altLang="zh-CN" sz="2400" b="1"/>
              <a:t> anyClass&gt;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000"/>
              <a:t>表示该泛型的类型是以下类型之一：</a:t>
            </a:r>
            <a:endParaRPr lang="en-US" altLang="zh-CN" sz="200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/>
              <a:t>anyClass</a:t>
            </a:r>
            <a:r>
              <a:rPr lang="zh-CN" altLang="en-US" sz="2000"/>
              <a:t>类；</a:t>
            </a:r>
            <a:endParaRPr lang="en-US" altLang="zh-CN" sz="200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/>
              <a:t>anyClass</a:t>
            </a:r>
            <a:r>
              <a:rPr lang="zh-CN" altLang="en-US" sz="2000"/>
              <a:t>的超类；</a:t>
            </a:r>
            <a:endParaRPr lang="en-US" altLang="zh-CN" sz="200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/>
              <a:t>实现了</a:t>
            </a:r>
            <a:r>
              <a:rPr lang="en-US" altLang="zh-CN" sz="2000" u="sng"/>
              <a:t>anyClass</a:t>
            </a:r>
            <a:r>
              <a:rPr lang="zh-CN" altLang="en-US" sz="2000" u="sng"/>
              <a:t>接口的上层接口</a:t>
            </a:r>
            <a:r>
              <a:rPr lang="zh-CN" altLang="en-US" sz="2000"/>
              <a:t>的类。</a:t>
            </a:r>
            <a:endParaRPr lang="en-US" altLang="zh-CN" sz="2000"/>
          </a:p>
          <a:p>
            <a:pPr marL="0" lvl="0" indent="0" algn="ctr">
              <a:lnSpc>
                <a:spcPct val="120000"/>
              </a:lnSpc>
              <a:buNone/>
              <a:defRPr/>
            </a:pPr>
            <a:r>
              <a:rPr lang="zh-CN" alt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泛型类名 </a:t>
            </a:r>
            <a:r>
              <a:rPr lang="en-US" altLang="zh-CN" sz="2400" b="1">
                <a:solidFill>
                  <a:srgbClr val="000000"/>
                </a:solidFill>
              </a:rPr>
              <a:t>&lt;</a:t>
            </a:r>
            <a:r>
              <a:rPr lang="en-US" altLang="zh-CN" sz="24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en-US" altLang="zh-CN" sz="2400" b="1">
                <a:solidFill>
                  <a:srgbClr val="000000"/>
                </a:solidFill>
              </a:rPr>
              <a:t>&gt;</a:t>
            </a:r>
            <a:r>
              <a:rPr lang="zh-CN" altLang="en-US" sz="2400" b="1">
                <a:solidFill>
                  <a:srgbClr val="000000"/>
                </a:solidFill>
              </a:rPr>
              <a:t>：类型参数无限制</a:t>
            </a:r>
            <a:endParaRPr lang="en-US" altLang="zh-CN" sz="2400" b="1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endParaRPr lang="en-US" altLang="zh-CN" sz="2000"/>
          </a:p>
        </p:txBody>
      </p:sp>
    </p:spTree>
    <p:extLst>
      <p:ext uri="{BB962C8B-B14F-4D97-AF65-F5344CB8AC3E}">
        <p14:creationId xmlns:p14="http://schemas.microsoft.com/office/powerpoint/2010/main" val="3477804334"/>
      </p:ext>
    </p:extLst>
  </p:cSld>
  <p:clrMapOvr>
    <a:masterClrMapping/>
  </p:clrMapOvr>
  <p:transition>
    <p:random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>
            <a:extLst>
              <a:ext uri="{FF2B5EF4-FFF2-40B4-BE49-F238E27FC236}">
                <a16:creationId xmlns:a16="http://schemas.microsoft.com/office/drawing/2014/main" id="{9E4840AF-CF3C-48B4-BD65-650C28B445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900" y="549275"/>
            <a:ext cx="8748713" cy="33115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for(int i=1; i&lt;=20; i++){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   int randomNumbe r= (int)(Math.random()*number)+1;    	//</a:t>
            </a:r>
            <a:r>
              <a:rPr lang="zh-CN" altLang="en-US" sz="2400" b="1"/>
              <a:t>产生</a:t>
            </a:r>
            <a:r>
              <a:rPr lang="en-US" altLang="zh-CN" sz="2400" b="1"/>
              <a:t>1</a:t>
            </a:r>
            <a:r>
              <a:rPr lang="zh-CN" altLang="en-US" sz="2400" b="1"/>
              <a:t>～</a:t>
            </a:r>
            <a:r>
              <a:rPr lang="en-US" altLang="zh-CN" sz="2400" b="1"/>
              <a:t>8</a:t>
            </a:r>
            <a:r>
              <a:rPr lang="zh-CN" altLang="en-US" sz="2400" b="1"/>
              <a:t>之间的随机数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/>
              <a:t>           </a:t>
            </a:r>
            <a:r>
              <a:rPr lang="en-US" altLang="zh-CN" sz="2400" b="1"/>
              <a:t>System.out.print(" " + randomNumber);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   if(i%10==0)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      System.out.println("");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}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}</a:t>
            </a:r>
            <a:endParaRPr lang="zh-CN" altLang="en-US" sz="2400" b="1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000" b="1"/>
          </a:p>
        </p:txBody>
      </p:sp>
      <p:sp>
        <p:nvSpPr>
          <p:cNvPr id="92163" name="Text Box 4">
            <a:extLst>
              <a:ext uri="{FF2B5EF4-FFF2-40B4-BE49-F238E27FC236}">
                <a16:creationId xmlns:a16="http://schemas.microsoft.com/office/drawing/2014/main" id="{E8207942-FFA5-4B03-B9E3-C213A4495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3522663"/>
            <a:ext cx="4989512" cy="22828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运行结果：</a:t>
            </a:r>
            <a:endParaRPr lang="zh-CN" altLang="en-US" sz="2000" b="1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格式化前：</a:t>
            </a:r>
            <a:r>
              <a:rPr lang="en-US" altLang="zh-CN" sz="2400" b="1">
                <a:solidFill>
                  <a:schemeClr val="bg1"/>
                </a:solidFill>
              </a:rPr>
              <a:t>3.1622776601683795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格式化后：</a:t>
            </a:r>
            <a:r>
              <a:rPr lang="en-US" altLang="zh-CN" sz="2400" b="1">
                <a:solidFill>
                  <a:schemeClr val="bg1"/>
                </a:solidFill>
              </a:rPr>
              <a:t>003.16228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得到的随机数：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 </a:t>
            </a:r>
            <a:r>
              <a:rPr lang="en-US" altLang="zh-CN" sz="2400" b="1">
                <a:solidFill>
                  <a:schemeClr val="bg1"/>
                </a:solidFill>
              </a:rPr>
              <a:t>4 4 2 3 6 3 2 5 6 4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 8 4 6 4 1 6 8 6 5 7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ch21imageslides_Page_41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65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ch21imageslides_Page_42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8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ch21imageslides_Page_43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2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ch21imageslides_Page_44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8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C2F18F1-3A7E-4EA3-98F4-0F0F6EC9D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66140"/>
            <a:ext cx="7272338" cy="838200"/>
          </a:xfrm>
        </p:spPr>
        <p:txBody>
          <a:bodyPr/>
          <a:lstStyle/>
          <a:p>
            <a:pPr marL="571500" indent="-571500" algn="l" eaLnBrk="1" hangingPunct="1">
              <a:buFont typeface="Wingdings" panose="05000000000000000000" pitchFamily="2" charset="2"/>
              <a:buChar char="Ø"/>
            </a:pPr>
            <a:r>
              <a:rPr lang="zh-CN" altLang="zh-CN" sz="3200" b="1"/>
              <a:t>继承泛型类与实现泛型接口</a:t>
            </a:r>
            <a:endParaRPr lang="zh-CN" altLang="en-US" sz="3200" b="1"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6D768E0-133A-480D-8617-B178CB3E7B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002244"/>
            <a:ext cx="8784976" cy="568863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en-US" sz="2800" dirty="0"/>
              <a:t>★</a:t>
            </a:r>
            <a:r>
              <a:rPr lang="zh-CN" altLang="zh-CN" sz="2800" b="1" dirty="0"/>
              <a:t>泛型类或接口可被继承与实现。例如：</a:t>
            </a:r>
          </a:p>
          <a:p>
            <a:pPr marL="0" indent="0">
              <a:lnSpc>
                <a:spcPct val="120000"/>
              </a:lnSpc>
              <a:buNone/>
              <a:defRPr/>
            </a:pPr>
            <a:endParaRPr lang="en-US" altLang="zh-CN" sz="1000" noProof="1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zh-CN" sz="2400" noProof="1"/>
              <a:t>//</a:t>
            </a:r>
            <a:r>
              <a:rPr lang="zh-CN" altLang="zh-CN" sz="2400" b="1" dirty="0"/>
              <a:t>继承泛型类</a:t>
            </a:r>
            <a:endParaRPr lang="en-US" altLang="zh-CN" sz="2400" noProof="1"/>
          </a:p>
          <a:p>
            <a:pPr marL="0" indent="0">
              <a:buNone/>
            </a:pPr>
            <a:r>
              <a:rPr lang="en-US" altLang="zh-CN" sz="2400" b="1" dirty="0"/>
              <a:t>public class </a:t>
            </a:r>
            <a:r>
              <a:rPr lang="en-US" altLang="zh-CN" sz="2400" b="1" dirty="0" err="1">
                <a:solidFill>
                  <a:srgbClr val="FF0000"/>
                </a:solidFill>
              </a:rPr>
              <a:t>GenericClass</a:t>
            </a:r>
            <a:r>
              <a:rPr lang="en-US" altLang="zh-CN" sz="2400" b="1" dirty="0"/>
              <a:t>&lt;T1&gt;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{  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class </a:t>
            </a:r>
            <a:r>
              <a:rPr lang="en-US" altLang="zh-CN" sz="2400" b="1" dirty="0" err="1">
                <a:solidFill>
                  <a:srgbClr val="0000CC"/>
                </a:solidFill>
              </a:rPr>
              <a:t>SubClass</a:t>
            </a:r>
            <a:r>
              <a:rPr lang="en-US" altLang="zh-CN" sz="2400" b="1" dirty="0"/>
              <a:t>&lt;T1,T2&gt; </a:t>
            </a:r>
            <a:r>
              <a:rPr lang="en-US" altLang="zh-CN" sz="2400" b="1" dirty="0">
                <a:solidFill>
                  <a:srgbClr val="7030A0"/>
                </a:solidFill>
              </a:rPr>
              <a:t>extends</a:t>
            </a:r>
            <a:r>
              <a:rPr lang="en-US" altLang="zh-CN" sz="2400" b="1" dirty="0"/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GenericClass</a:t>
            </a:r>
            <a:r>
              <a:rPr lang="en-US" altLang="zh-CN" sz="2400" b="1" dirty="0"/>
              <a:t>&lt;T1&gt;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{  }</a:t>
            </a:r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noProof="1"/>
              <a:t>//</a:t>
            </a:r>
            <a:r>
              <a:rPr lang="zh-CN" altLang="zh-CN" sz="2400" b="1" dirty="0"/>
              <a:t>实现泛型接口</a:t>
            </a: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interface </a:t>
            </a:r>
            <a:r>
              <a:rPr lang="en-US" altLang="zh-CN" sz="2400" b="1" dirty="0" err="1">
                <a:solidFill>
                  <a:srgbClr val="FF0000"/>
                </a:solidFill>
              </a:rPr>
              <a:t>GenericInterface</a:t>
            </a:r>
            <a:r>
              <a:rPr lang="en-US" altLang="zh-CN" sz="2400" b="1" dirty="0"/>
              <a:t> &lt;T1&gt;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{  }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class </a:t>
            </a:r>
            <a:r>
              <a:rPr lang="en-US" altLang="zh-CN" sz="2400" b="1" dirty="0" err="1">
                <a:solidFill>
                  <a:srgbClr val="0000CC"/>
                </a:solidFill>
              </a:rPr>
              <a:t>SubClass</a:t>
            </a:r>
            <a:r>
              <a:rPr lang="en-US" altLang="zh-CN" sz="2400" b="1" dirty="0"/>
              <a:t>&lt;T1,T2&gt; </a:t>
            </a:r>
            <a:r>
              <a:rPr lang="en-US" altLang="zh-CN" sz="2400" b="1" dirty="0">
                <a:solidFill>
                  <a:srgbClr val="7030A0"/>
                </a:solidFill>
              </a:rPr>
              <a:t>implements</a:t>
            </a:r>
            <a:r>
              <a:rPr lang="en-US" altLang="zh-CN" sz="2400" b="1" dirty="0"/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GenericInterface</a:t>
            </a:r>
            <a:r>
              <a:rPr lang="en-US" altLang="zh-CN" sz="2400" b="1" dirty="0"/>
              <a:t> &lt;T1&gt;</a:t>
            </a:r>
            <a:endParaRPr lang="zh-CN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{  }</a:t>
            </a:r>
            <a:endParaRPr lang="zh-CN" altLang="zh-CN" sz="2400" b="1" dirty="0"/>
          </a:p>
          <a:p>
            <a:pPr marL="0" indent="0">
              <a:buNone/>
            </a:pP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099034647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9ECA7FB-7854-4F8F-B0B7-2ED281D62C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0576" y="332656"/>
            <a:ext cx="4457700" cy="914400"/>
          </a:xfrm>
        </p:spPr>
        <p:txBody>
          <a:bodyPr/>
          <a:lstStyle/>
          <a:p>
            <a:pPr algn="l" eaLnBrk="1" hangingPunct="1"/>
            <a:r>
              <a:rPr lang="en-US" altLang="zh-CN" sz="4000" b="1"/>
              <a:t>2.1 </a:t>
            </a:r>
            <a:r>
              <a:rPr lang="zh-CN" altLang="zh-CN" sz="4000" b="1"/>
              <a:t>容器类</a:t>
            </a:r>
            <a:endParaRPr lang="zh-CN" altLang="en-US" sz="4000" b="1"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EFC9E9E-1BF6-4984-BFCD-7D3E373F50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7518" y="1340768"/>
            <a:ext cx="8208963" cy="2253502"/>
          </a:xfrm>
        </p:spPr>
        <p:txBody>
          <a:bodyPr>
            <a:spAutoFit/>
          </a:bodyPr>
          <a:lstStyle/>
          <a:p>
            <a:pPr marL="0" indent="0" algn="just" eaLnBrk="1" hangingPunct="1">
              <a:lnSpc>
                <a:spcPct val="130000"/>
              </a:lnSpc>
              <a:buFont typeface="Wingdings 2" panose="05020102010507070707" pitchFamily="18" charset="2"/>
              <a:buNone/>
            </a:pPr>
            <a:r>
              <a:rPr lang="en-US" altLang="en-US" sz="2800"/>
              <a:t>★</a:t>
            </a:r>
            <a:r>
              <a:rPr lang="zh-CN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容器类</a:t>
            </a:r>
            <a:r>
              <a:rPr lang="zh-CN" altLang="zh-CN" sz="2800" b="1"/>
              <a:t>是</a:t>
            </a:r>
            <a:r>
              <a:rPr lang="en-US" altLang="zh-CN" sz="2800" b="1"/>
              <a:t>Java</a:t>
            </a:r>
            <a:r>
              <a:rPr lang="zh-CN" altLang="zh-CN" sz="2800" b="1"/>
              <a:t>以类库的形式供用户开发程序时可直接使用的各种数据结构。</a:t>
            </a:r>
            <a:r>
              <a:rPr lang="zh-CN" altLang="en-US" sz="2800" b="1"/>
              <a:t>下标列出了常用的容器类接口，</a:t>
            </a:r>
            <a:r>
              <a:rPr lang="en-US" altLang="zh-CN" sz="2800" b="1"/>
              <a:t>Java</a:t>
            </a:r>
            <a:r>
              <a:rPr lang="zh-CN" altLang="en-US" sz="2800" b="1"/>
              <a:t>提供了它们的实现，我们也可以为这些接口指定自定义的实现。</a:t>
            </a:r>
            <a:endParaRPr lang="zh-CN" altLang="en-US" sz="2800" b="1">
              <a:latin typeface="宋体" panose="02010600030101010101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B1B9DE2-D6E4-4C37-93AC-EF97E54F1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004171"/>
              </p:ext>
            </p:extLst>
          </p:nvPr>
        </p:nvGraphicFramePr>
        <p:xfrm>
          <a:off x="683568" y="3933056"/>
          <a:ext cx="756084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420">
                  <a:extLst>
                    <a:ext uri="{9D8B030D-6E8A-4147-A177-3AD203B41FA5}">
                      <a16:colId xmlns:a16="http://schemas.microsoft.com/office/drawing/2014/main" val="1164887231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val="923551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37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Collection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容器层次中的根接口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3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Set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86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List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序列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Map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映射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Queue</a:t>
                      </a:r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队列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9291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2">
            <a:extLst>
              <a:ext uri="{FF2B5EF4-FFF2-40B4-BE49-F238E27FC236}">
                <a16:creationId xmlns:a16="http://schemas.microsoft.com/office/drawing/2014/main" id="{57B14BD6-5171-461A-B365-74B092A22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656" y="1772816"/>
            <a:ext cx="59753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6487" tIns="48244" rIns="96487" bIns="48244">
            <a:spAutoFit/>
          </a:bodyPr>
          <a:lstStyle>
            <a:lvl1pPr defTabSz="965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defTabSz="965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defTabSz="965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defTabSz="965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defTabSz="965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zh-CN" alt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一、</a:t>
            </a:r>
            <a:r>
              <a:rPr lang="zh-CN" altLang="zh-CN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泛型</a:t>
            </a:r>
            <a:r>
              <a:rPr lang="zh-CN" alt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的主要内容：</a:t>
            </a:r>
            <a:endParaRPr lang="en-US" altLang="zh-CN" sz="4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  <a:p>
            <a:pPr eaLnBrk="1" hangingPunct="1">
              <a:spcBef>
                <a:spcPct val="20000"/>
              </a:spcBef>
              <a:defRPr/>
            </a:pPr>
            <a:endParaRPr lang="en-US" altLang="zh-CN" sz="2000" b="1" dirty="0">
              <a:latin typeface="+mn-lt"/>
              <a:ea typeface="+mn-ea"/>
            </a:endParaRPr>
          </a:p>
          <a:p>
            <a:pPr marL="457200" indent="-457200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zh-CN" sz="3200" b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泛</a:t>
            </a:r>
            <a:r>
              <a:rPr lang="zh-CN" altLang="zh-CN" sz="3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型类、泛型方法和泛</a:t>
            </a:r>
            <a:r>
              <a:rPr lang="zh-CN" altLang="zh-CN" sz="3200" b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型接口</a:t>
            </a:r>
            <a:endParaRPr lang="en-US" altLang="zh-CN" sz="3200" b="1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marL="457200" indent="-457200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zh-CN" sz="3200" b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类型参数</a:t>
            </a:r>
            <a:endParaRPr lang="zh-CN" altLang="zh-CN" sz="3200" b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marL="457200" indent="-457200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zh-CN" sz="3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泛型限制和泛</a:t>
            </a:r>
            <a:r>
              <a:rPr lang="zh-CN" altLang="zh-CN" sz="3200" b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型通配符</a:t>
            </a:r>
            <a:endParaRPr lang="en-US" altLang="zh-CN" sz="3200" b="1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9ECA7FB-7854-4F8F-B0B7-2ED281D62C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4953512" cy="669326"/>
          </a:xfrm>
        </p:spPr>
        <p:txBody>
          <a:bodyPr/>
          <a:lstStyle/>
          <a:p>
            <a:pPr marL="571500" indent="-571500" algn="l" eaLnBrk="1" hangingPunct="1">
              <a:buFont typeface="Wingdings" panose="05000000000000000000" pitchFamily="2" charset="2"/>
              <a:buChar char="u"/>
            </a:pPr>
            <a:r>
              <a:rPr lang="zh-CN" altLang="zh-CN" sz="2400" b="1" dirty="0"/>
              <a:t>容器类</a:t>
            </a:r>
            <a:r>
              <a:rPr lang="zh-CN" altLang="en-US" sz="2400" b="1" dirty="0"/>
              <a:t>的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继承关系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/>
              <a:ea typeface="楷体_GB2312"/>
              <a:cs typeface="楷体_GB231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8C9C87-8805-4366-9CAA-7D4B3B388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80728"/>
            <a:ext cx="6276190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14493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115DD-7405-B142-8F9B-2F91B1EB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0400"/>
          </a:xfrm>
        </p:spPr>
        <p:txBody>
          <a:bodyPr/>
          <a:lstStyle/>
          <a:p>
            <a:r>
              <a:rPr lang="zh-CN" altLang="zh-CN" b="1" dirty="0"/>
              <a:t>容器类</a:t>
            </a:r>
            <a:r>
              <a:rPr lang="zh-CN" altLang="en-US" b="1" dirty="0"/>
              <a:t>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继承关系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A47E54-44B5-7A48-AFE1-E6F96C9C0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4" descr="简化集合框架图">
            <a:extLst>
              <a:ext uri="{FF2B5EF4-FFF2-40B4-BE49-F238E27FC236}">
                <a16:creationId xmlns:a16="http://schemas.microsoft.com/office/drawing/2014/main" id="{33C5845B-08F1-7243-83B9-85EDE9D0A26E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6838"/>
            <a:ext cx="91440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548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>
            <a:extLst>
              <a:ext uri="{FF2B5EF4-FFF2-40B4-BE49-F238E27FC236}">
                <a16:creationId xmlns:a16="http://schemas.microsoft.com/office/drawing/2014/main" id="{C07D4D52-28C6-43AD-90F0-2FDD10C60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989538"/>
            <a:ext cx="8597205" cy="58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buFont typeface="Wingdings 2" panose="05020102010507070707" pitchFamily="18" charset="2"/>
              <a:buNone/>
            </a:pPr>
            <a:r>
              <a:rPr lang="en-US" altLang="en-US" sz="2800" dirty="0"/>
              <a:t>★</a:t>
            </a: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Collection&lt;E&gt;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泛型</a:t>
            </a:r>
            <a:r>
              <a:rPr kumimoji="1" lang="zh-CN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接口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不能直接使用，但该接口提供了添加元素、删除元素、管理数据的方法。</a:t>
            </a:r>
            <a:endParaRPr kumimoji="1" lang="en-US" altLang="zh-CN" sz="2800" b="1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  <a:buFont typeface="Wingdings 2" panose="05020102010507070707" pitchFamily="18" charset="2"/>
              <a:buNone/>
            </a:pPr>
            <a:endParaRPr kumimoji="1" lang="en-US" altLang="zh-CN" sz="1000" dirty="0">
              <a:latin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add(E e):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向集合中添加元素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.</a:t>
            </a:r>
          </a:p>
          <a:p>
            <a:pPr marL="342900" indent="-3429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dirty="0" err="1">
                <a:latin typeface="Times New Roman" panose="02020603050405020304" pitchFamily="18" charset="0"/>
              </a:rPr>
              <a:t>addAll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(Collection&lt;? extends E&gt; c):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向集合中添加一组数据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.</a:t>
            </a:r>
          </a:p>
          <a:p>
            <a:pPr marL="342900" indent="-3429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clear()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：清空集合数据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.</a:t>
            </a:r>
          </a:p>
          <a:p>
            <a:pPr marL="342900" indent="-3429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contains(Object o):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查找数据是否存在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.(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需要使用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equals()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方法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).</a:t>
            </a:r>
          </a:p>
          <a:p>
            <a:pPr marL="342900" indent="-3429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remove(Object o):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删除数据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.(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需要使用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equals()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方法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).</a:t>
            </a:r>
          </a:p>
          <a:p>
            <a:pPr marL="342900" indent="-3429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size():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取得集合长度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.</a:t>
            </a:r>
          </a:p>
          <a:p>
            <a:pPr marL="342900" indent="-3429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dirty="0" err="1">
                <a:latin typeface="Times New Roman" panose="02020603050405020304" pitchFamily="18" charset="0"/>
              </a:rPr>
              <a:t>toArray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():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将集合变为对象数组返回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.</a:t>
            </a:r>
          </a:p>
          <a:p>
            <a:pPr marL="342900" indent="-3429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iterator() :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取得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Iterator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接口对象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用于集合输出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1507" name="标题 1">
            <a:extLst>
              <a:ext uri="{FF2B5EF4-FFF2-40B4-BE49-F238E27FC236}">
                <a16:creationId xmlns:a16="http://schemas.microsoft.com/office/drawing/2014/main" id="{9A70BDFD-4026-4CF9-804B-B0D59CACF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2630"/>
            <a:ext cx="8229600" cy="634082"/>
          </a:xfrm>
        </p:spPr>
        <p:txBody>
          <a:bodyPr/>
          <a:lstStyle/>
          <a:p>
            <a:r>
              <a:rPr lang="en-US" altLang="zh-CN" sz="3200" b="1"/>
              <a:t>2.2 Collection</a:t>
            </a:r>
            <a:r>
              <a:rPr lang="zh-CN" altLang="zh-CN" sz="3200" b="1"/>
              <a:t>接口</a:t>
            </a:r>
            <a:endParaRPr lang="zh-CN" altLang="zh-CN" sz="3200"/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19320E38-F7D8-4201-8EC9-5C272AA2B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8" y="1268760"/>
            <a:ext cx="8780463" cy="518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buFont typeface="Wingdings 2" panose="05020102010507070707" pitchFamily="18" charset="2"/>
              <a:buNone/>
            </a:pPr>
            <a:r>
              <a:rPr lang="en-US" altLang="en-US" sz="2800" dirty="0"/>
              <a:t>★</a:t>
            </a:r>
            <a:r>
              <a:rPr kumimoji="1" lang="zh-CN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列表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泛型</a:t>
            </a:r>
            <a:r>
              <a:rPr kumimoji="1" lang="zh-CN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接口</a:t>
            </a: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List&lt;E&gt;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是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Collection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子接口，它是一种包含有序元素的线性表，其中的元素必须按顺序存放，且</a:t>
            </a:r>
            <a:r>
              <a:rPr kumimoji="1"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可重复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，也可以是空值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null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。</a:t>
            </a:r>
            <a:endParaRPr kumimoji="1" lang="en-US" altLang="zh-CN" sz="2800" b="1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  <a:buFont typeface="Wingdings 2" panose="05020102010507070707" pitchFamily="18" charset="2"/>
              <a:buNone/>
            </a:pPr>
            <a:endParaRPr kumimoji="1" lang="en-US" altLang="zh-CN" sz="800" b="1" dirty="0">
              <a:latin typeface="Times New Roman" panose="02020603050405020304" pitchFamily="18" charset="0"/>
            </a:endParaRPr>
          </a:p>
          <a:p>
            <a:pPr marL="457200" indent="-457200" algn="just" eaLnBrk="1" hangingPunct="1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该接口的</a:t>
            </a:r>
            <a:r>
              <a:rPr kumimoji="1"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两种实现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分别是：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LinkedList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类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（链表）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和</a:t>
            </a:r>
            <a:r>
              <a:rPr kumimoji="1" lang="en-US" altLang="zh-CN" sz="2800" b="1" dirty="0" err="1">
                <a:latin typeface="Times New Roman" panose="02020603050405020304" pitchFamily="18" charset="0"/>
              </a:rPr>
              <a:t>ArrayList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类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（顺序表）。</a:t>
            </a:r>
            <a:endParaRPr kumimoji="1" lang="en-US" altLang="zh-CN" sz="2800" b="1" dirty="0">
              <a:latin typeface="Times New Roman" panose="02020603050405020304" pitchFamily="18" charset="0"/>
            </a:endParaRPr>
          </a:p>
          <a:p>
            <a:pPr marL="457200" indent="-457200" algn="just" eaLnBrk="1" hangingPunct="1">
              <a:lnSpc>
                <a:spcPct val="130000"/>
              </a:lnSpc>
              <a:buFont typeface="Wingdings" panose="05000000000000000000" pitchFamily="2" charset="2"/>
              <a:buChar char="u"/>
            </a:pPr>
            <a:endParaRPr kumimoji="1" lang="en-US" altLang="zh-CN" sz="800" b="1" dirty="0">
              <a:latin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除继承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Collection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的方法之外，</a:t>
            </a:r>
            <a:r>
              <a:rPr lang="en-US" altLang="zh-CN" sz="2800" dirty="0"/>
              <a:t>List</a:t>
            </a:r>
            <a:r>
              <a:rPr lang="zh-CN" altLang="en-US" sz="2800" dirty="0"/>
              <a:t>接口提供了两个扩充方法</a:t>
            </a:r>
            <a:r>
              <a:rPr lang="en-US" altLang="zh-CN" sz="2800" dirty="0"/>
              <a:t>:</a:t>
            </a:r>
          </a:p>
          <a:p>
            <a:pPr lvl="1">
              <a:buNone/>
            </a:pPr>
            <a:r>
              <a:rPr lang="en-US" altLang="zh-CN" sz="2400" dirty="0"/>
              <a:t>get(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index) : </a:t>
            </a:r>
            <a:r>
              <a:rPr lang="zh-CN" altLang="en-US" sz="2400" dirty="0"/>
              <a:t>根据索引取得保存数据</a:t>
            </a:r>
          </a:p>
          <a:p>
            <a:pPr lvl="1">
              <a:buNone/>
            </a:pPr>
            <a:r>
              <a:rPr lang="en-US" altLang="zh-CN" sz="2400" dirty="0"/>
              <a:t>set(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index, E element) : </a:t>
            </a:r>
            <a:r>
              <a:rPr lang="zh-CN" altLang="en-US" sz="2400" dirty="0"/>
              <a:t>修改数据</a:t>
            </a:r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BFA71EB6-C985-423A-97B8-71B660BD5F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199" y="406283"/>
            <a:ext cx="8229600" cy="562074"/>
          </a:xfrm>
        </p:spPr>
        <p:txBody>
          <a:bodyPr/>
          <a:lstStyle/>
          <a:p>
            <a:r>
              <a:rPr lang="en-US" altLang="zh-CN" sz="3200" b="1"/>
              <a:t>2.3 </a:t>
            </a:r>
            <a:r>
              <a:rPr lang="zh-CN" altLang="zh-CN" sz="3200" b="1"/>
              <a:t>列表接口</a:t>
            </a:r>
            <a:r>
              <a:rPr lang="en-US" altLang="zh-CN" sz="3200" b="1"/>
              <a:t>List</a:t>
            </a:r>
            <a:endParaRPr lang="zh-CN" altLang="zh-CN" sz="3200" b="1"/>
          </a:p>
        </p:txBody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ch20imageslides_Page_11.png">
            <a:extLst>
              <a:ext uri="{FF2B5EF4-FFF2-40B4-BE49-F238E27FC236}">
                <a16:creationId xmlns:a16="http://schemas.microsoft.com/office/drawing/2014/main" id="{D31F4579-A600-D544-A428-596C00C1D5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81ECB-6D62-1745-94A7-14229ABD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57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ch20imageslides_Page_12.png">
            <a:extLst>
              <a:ext uri="{FF2B5EF4-FFF2-40B4-BE49-F238E27FC236}">
                <a16:creationId xmlns:a16="http://schemas.microsoft.com/office/drawing/2014/main" id="{2D9265E3-7D99-9E4C-9275-413560F602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6C259-5A03-A743-93AF-4B2D09D4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59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ch20imageslides_Page_13.png">
            <a:extLst>
              <a:ext uri="{FF2B5EF4-FFF2-40B4-BE49-F238E27FC236}">
                <a16:creationId xmlns:a16="http://schemas.microsoft.com/office/drawing/2014/main" id="{DD506853-ED79-6043-B8C0-7ECA3FF6BE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593D0-684C-C847-8407-D37CB1951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69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ch20imageslides_Page_15.png">
            <a:extLst>
              <a:ext uri="{FF2B5EF4-FFF2-40B4-BE49-F238E27FC236}">
                <a16:creationId xmlns:a16="http://schemas.microsoft.com/office/drawing/2014/main" id="{EA54ADB0-0B9E-A94E-ABEF-327B51F7EA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F0883-5750-3842-8662-1C1D92959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88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ch20imageslides_Page_16.png">
            <a:extLst>
              <a:ext uri="{FF2B5EF4-FFF2-40B4-BE49-F238E27FC236}">
                <a16:creationId xmlns:a16="http://schemas.microsoft.com/office/drawing/2014/main" id="{29FE9FA4-95F9-B348-9910-1A60F1045A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6B367-4AC0-844D-AEBB-FE1528D1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92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ch20imageslides_Page_17.png">
            <a:extLst>
              <a:ext uri="{FF2B5EF4-FFF2-40B4-BE49-F238E27FC236}">
                <a16:creationId xmlns:a16="http://schemas.microsoft.com/office/drawing/2014/main" id="{81169E02-18C3-E84D-81CC-223EA58644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20075-963B-B840-AAFF-587EC3C2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0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2">
            <a:extLst>
              <a:ext uri="{FF2B5EF4-FFF2-40B4-BE49-F238E27FC236}">
                <a16:creationId xmlns:a16="http://schemas.microsoft.com/office/drawing/2014/main" id="{57B14BD6-5171-461A-B365-74B092A22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052513"/>
            <a:ext cx="7775575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6487" tIns="48244" rIns="96487" bIns="48244">
            <a:spAutoFit/>
          </a:bodyPr>
          <a:lstStyle>
            <a:lvl1pPr defTabSz="965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defTabSz="965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defTabSz="965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defTabSz="965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defTabSz="9652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二、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容器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类</a:t>
            </a:r>
            <a:r>
              <a:rPr lang="zh-CN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的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主要内容：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  <a:p>
            <a:pPr marL="342900" indent="-342900" eaLnBrk="1" hangingPunct="1">
              <a:spcBef>
                <a:spcPct val="20000"/>
              </a:spcBef>
              <a:defRPr/>
            </a:pPr>
            <a:endParaRPr lang="en-US" altLang="zh-CN" b="1" dirty="0">
              <a:latin typeface="+mn-lt"/>
              <a:ea typeface="+mn-ea"/>
            </a:endParaRPr>
          </a:p>
          <a:p>
            <a:pPr marL="457200" indent="-457200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Java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容器框架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marL="457200" indent="-457200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列表接口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List</a:t>
            </a: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及两个实现类：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    </a:t>
            </a: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线性表类</a:t>
            </a:r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LinkedList</a:t>
            </a: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和数组列表类</a:t>
            </a:r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ArrayList</a:t>
            </a:r>
            <a:endParaRPr lang="zh-CN" altLang="zh-CN" sz="2800" b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marL="457200" indent="-457200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集合接口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Set</a:t>
            </a: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及两个实现类：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    </a:t>
            </a: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哈希集合类</a:t>
            </a:r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HashSet</a:t>
            </a: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和树集合类</a:t>
            </a:r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TreeSet</a:t>
            </a:r>
            <a:endParaRPr lang="zh-CN" altLang="zh-CN" sz="2800" b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marL="457200" indent="-457200" eaLnBrk="1" hangingPunct="1"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映射接口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Map</a:t>
            </a: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及两个实现类：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     </a:t>
            </a: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哈希映射类</a:t>
            </a:r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HashMap</a:t>
            </a: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和树映射类</a:t>
            </a:r>
            <a:r>
              <a:rPr lang="en-US" altLang="zh-CN" sz="2800" b="1" dirty="0" err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TreeMap</a:t>
            </a:r>
            <a:endParaRPr lang="zh-CN" altLang="zh-CN" sz="2800" b="1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pPr algn="just">
              <a:spcBef>
                <a:spcPct val="50000"/>
              </a:spcBef>
              <a:defRPr/>
            </a:pPr>
            <a:endParaRPr lang="zh-CN" alt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ch20imageslides_Page_18.png">
            <a:extLst>
              <a:ext uri="{FF2B5EF4-FFF2-40B4-BE49-F238E27FC236}">
                <a16:creationId xmlns:a16="http://schemas.microsoft.com/office/drawing/2014/main" id="{60D264FF-C115-5442-AB30-B82C2B8C80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FD0BE-CFA6-5940-86E4-70F8AC8B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04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ch20imageslides_Page_19.png">
            <a:extLst>
              <a:ext uri="{FF2B5EF4-FFF2-40B4-BE49-F238E27FC236}">
                <a16:creationId xmlns:a16="http://schemas.microsoft.com/office/drawing/2014/main" id="{5986E9F7-7766-8747-AAAC-9A1BC81753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22999-2B6B-8E4A-BF9D-999DF3684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6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ch20imageslides_Page_20.png">
            <a:extLst>
              <a:ext uri="{FF2B5EF4-FFF2-40B4-BE49-F238E27FC236}">
                <a16:creationId xmlns:a16="http://schemas.microsoft.com/office/drawing/2014/main" id="{C62595FF-11B9-1F42-A2DC-A2B3FA5061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550AB-6F9F-EC4A-AB41-99E34EAA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71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ch20imageslides_Page_21.png">
            <a:extLst>
              <a:ext uri="{FF2B5EF4-FFF2-40B4-BE49-F238E27FC236}">
                <a16:creationId xmlns:a16="http://schemas.microsoft.com/office/drawing/2014/main" id="{87B864EC-C8A7-414C-AEE7-9760EE860F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EEB74-82BE-D441-A5B8-644AF824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75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ch20imageslides_Page_22.png">
            <a:extLst>
              <a:ext uri="{FF2B5EF4-FFF2-40B4-BE49-F238E27FC236}">
                <a16:creationId xmlns:a16="http://schemas.microsoft.com/office/drawing/2014/main" id="{287C02BE-ACE2-C642-BDD9-5BB9741A39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25DC6-F64F-D64A-AE1A-60400EC9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12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AAA29E23-1A14-4593-8DED-F9D260346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759" y="1271523"/>
            <a:ext cx="8352482" cy="531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buFont typeface="Wingdings 2" panose="05020102010507070707" pitchFamily="18" charset="2"/>
              <a:buNone/>
            </a:pPr>
            <a:r>
              <a:rPr lang="en-US" altLang="en-US" sz="2800" dirty="0"/>
              <a:t>★</a:t>
            </a:r>
            <a:r>
              <a:rPr kumimoji="1"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Set&lt;E&gt;</a:t>
            </a: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泛型</a:t>
            </a:r>
            <a:r>
              <a:rPr kumimoji="1" lang="zh-CN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接口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中的对象不按特定的方式排序，只是简单地把对象加入集合中即可，但加入的对象</a:t>
            </a:r>
            <a:r>
              <a:rPr kumimoji="1" lang="zh-CN" altLang="zh-CN" sz="2800" b="1" dirty="0">
                <a:solidFill>
                  <a:srgbClr val="0000CC"/>
                </a:solidFill>
                <a:latin typeface="Times New Roman" panose="02020603050405020304" pitchFamily="18" charset="0"/>
              </a:rPr>
              <a:t>一定</a:t>
            </a:r>
            <a:r>
              <a:rPr kumimoji="1" lang="zh-CN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不能重复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。集合中元素的顺序与元素加入集合的顺序无关。</a:t>
            </a:r>
            <a:endParaRPr kumimoji="1" lang="en-US" altLang="zh-CN" sz="2800" b="1" dirty="0">
              <a:latin typeface="Times New Roman" panose="02020603050405020304" pitchFamily="18" charset="0"/>
            </a:endParaRPr>
          </a:p>
          <a:p>
            <a:pPr marL="457200" indent="-457200" algn="just" eaLnBrk="1" hangingPunct="1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kumimoji="1" lang="en-US" altLang="zh-CN" sz="2800" b="1" dirty="0">
                <a:latin typeface="Times New Roman" panose="02020603050405020304" pitchFamily="18" charset="0"/>
              </a:rPr>
              <a:t>Set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并没有在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Collection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基础上声明其他方法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；</a:t>
            </a:r>
            <a:endParaRPr kumimoji="1" lang="en-US" altLang="zh-CN" sz="2800" dirty="0">
              <a:latin typeface="Times New Roman" panose="02020603050405020304" pitchFamily="18" charset="0"/>
            </a:endParaRPr>
          </a:p>
          <a:p>
            <a:pPr marL="514350" indent="-51435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zh-CN" sz="2800" b="1" dirty="0">
                <a:latin typeface="Times New Roman" panose="02020603050405020304" pitchFamily="18" charset="0"/>
              </a:rPr>
              <a:t>实现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Set</a:t>
            </a:r>
            <a:r>
              <a:rPr kumimoji="1" lang="zh-CN" altLang="zh-CN" sz="2800" b="1" dirty="0">
                <a:latin typeface="Times New Roman" panose="02020603050405020304" pitchFamily="18" charset="0"/>
              </a:rPr>
              <a:t>接口的两个主要类是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：</a:t>
            </a:r>
            <a:endParaRPr kumimoji="1" lang="en-US" altLang="zh-CN" sz="2800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  <a:buNone/>
            </a:pPr>
            <a:r>
              <a:rPr kumimoji="1" lang="en-US" altLang="zh-CN" sz="2800" dirty="0">
                <a:latin typeface="Times New Roman" panose="02020603050405020304" pitchFamily="18" charset="0"/>
              </a:rPr>
              <a:t>      </a:t>
            </a:r>
            <a:r>
              <a:rPr kumimoji="1" lang="zh-CN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哈希集合</a:t>
            </a:r>
            <a:r>
              <a:rPr kumimoji="1" lang="en-US" altLang="zh-CN" sz="2400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HashSet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：基于哈希值来存储集合中的元素。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</a:t>
            </a:r>
            <a:r>
              <a:rPr kumimoji="1" lang="zh-CN" altLang="zh-CN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树集合</a:t>
            </a:r>
            <a:r>
              <a:rPr kumimoji="1" lang="en-US" altLang="zh-CN" sz="2400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TreeSet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：实现了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Set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</a:t>
            </a:r>
            <a:r>
              <a:rPr kumimoji="1" lang="en-US" altLang="zh-CN" sz="2400" dirty="0" err="1">
                <a:latin typeface="Times New Roman" panose="02020603050405020304" pitchFamily="18" charset="0"/>
              </a:rPr>
              <a:t>java.util.SortedSet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两个接口，</a:t>
            </a:r>
            <a:endParaRPr kumimoji="1" lang="en-US" altLang="zh-CN" sz="2400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30000"/>
              </a:lnSpc>
              <a:buNone/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                                   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采用二叉树对其中的元素进行了排序。</a:t>
            </a:r>
            <a:endParaRPr kumimoji="1"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23555" name="标题 1">
            <a:extLst>
              <a:ext uri="{FF2B5EF4-FFF2-40B4-BE49-F238E27FC236}">
                <a16:creationId xmlns:a16="http://schemas.microsoft.com/office/drawing/2014/main" id="{41870F5E-FD90-4004-A651-3FAE3D1AD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062"/>
            <a:ext cx="8229600" cy="922337"/>
          </a:xfrm>
        </p:spPr>
        <p:txBody>
          <a:bodyPr/>
          <a:lstStyle/>
          <a:p>
            <a:r>
              <a:rPr lang="en-US" altLang="zh-CN" sz="3200" b="1"/>
              <a:t>2.4 </a:t>
            </a:r>
            <a:r>
              <a:rPr lang="zh-CN" altLang="zh-CN" sz="3200" b="1"/>
              <a:t>集合接口</a:t>
            </a:r>
            <a:r>
              <a:rPr lang="en-US" altLang="zh-CN" sz="3200" b="1"/>
              <a:t>Set</a:t>
            </a:r>
            <a:endParaRPr lang="zh-CN" altLang="zh-CN" sz="3200"/>
          </a:p>
        </p:txBody>
      </p:sp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ch20imageslides_Page_56.png">
            <a:extLst>
              <a:ext uri="{FF2B5EF4-FFF2-40B4-BE49-F238E27FC236}">
                <a16:creationId xmlns:a16="http://schemas.microsoft.com/office/drawing/2014/main" id="{993DB109-616E-A64F-99D8-BEF1DE3167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F782F-F3EC-4045-A630-0D51B93F2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65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ch20imageslides_Page_57.png">
            <a:extLst>
              <a:ext uri="{FF2B5EF4-FFF2-40B4-BE49-F238E27FC236}">
                <a16:creationId xmlns:a16="http://schemas.microsoft.com/office/drawing/2014/main" id="{FC8E22B3-064C-0244-8FCA-0252E9CBA7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A5E77-6849-4F4E-802D-C961FDF4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94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ch20imageslides_Page_58.png">
            <a:extLst>
              <a:ext uri="{FF2B5EF4-FFF2-40B4-BE49-F238E27FC236}">
                <a16:creationId xmlns:a16="http://schemas.microsoft.com/office/drawing/2014/main" id="{3B55E8AC-05AC-0543-ACF4-70EEDB9176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3A45C-BDAE-0648-AD57-F1E90EE5D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57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ch20imageslides_Page_59.png">
            <a:extLst>
              <a:ext uri="{FF2B5EF4-FFF2-40B4-BE49-F238E27FC236}">
                <a16:creationId xmlns:a16="http://schemas.microsoft.com/office/drawing/2014/main" id="{50004378-55C5-DD48-8BDA-BFBBF658B3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15490-C463-D749-B0FE-4204A72A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2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>
            <a:extLst>
              <a:ext uri="{FF2B5EF4-FFF2-40B4-BE49-F238E27FC236}">
                <a16:creationId xmlns:a16="http://schemas.microsoft.com/office/drawing/2014/main" id="{12C69707-A669-4253-90E1-A3A0FE9C9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3608" y="853688"/>
            <a:ext cx="7056784" cy="5150623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三、常用类的主要内容：</a:t>
            </a:r>
            <a:endParaRPr lang="en-US" altLang="zh-CN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endParaRPr lang="en-US" altLang="zh-CN" sz="1800" b="1" u="sng">
              <a:sym typeface="Wingdings" panose="05000000000000000000" pitchFamily="2" charset="2"/>
            </a:endParaRPr>
          </a:p>
          <a:p>
            <a:pPr eaLnBrk="1" hangingPunct="1">
              <a:buNone/>
              <a:defRPr/>
            </a:pPr>
            <a:r>
              <a:rPr lang="en-US" altLang="zh-CN" sz="2800" b="1" u="sng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altLang="zh-CN" sz="2800" b="1" u="sng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altLang="zh-CN" sz="2800" b="1" u="sng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Object</a:t>
            </a:r>
            <a:r>
              <a:rPr lang="zh-CN" altLang="en-US" sz="2800" b="1" u="sng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类</a:t>
            </a:r>
          </a:p>
          <a:p>
            <a:pPr eaLnBrk="1" hangingPunct="1">
              <a:buFontTx/>
              <a:buNone/>
              <a:defRPr/>
            </a:pP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altLang="zh-CN" sz="2800" b="1" u="sng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String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类</a:t>
            </a:r>
            <a:r>
              <a:rPr lang="zh-CN" altLang="en-US" sz="2800" b="1" u="sng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StringBuffer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类</a:t>
            </a:r>
            <a:endParaRPr lang="zh-CN" altLang="en-US" sz="2800" b="1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en-US" altLang="zh-CN" sz="2800" b="1" u="sng">
                <a:solidFill>
                  <a:schemeClr val="bg1">
                    <a:lumMod val="50000"/>
                  </a:schemeClr>
                </a:solidFill>
              </a:rPr>
              <a:t>3: 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基本数据类型的类包装</a:t>
            </a:r>
            <a:r>
              <a:rPr lang="zh-CN" altLang="en-US" sz="2800" b="1" u="sng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 sz="2800" b="1" u="sng">
                <a:solidFill>
                  <a:schemeClr val="bg1">
                    <a:lumMod val="50000"/>
                  </a:schemeClr>
                </a:solidFill>
              </a:rPr>
              <a:t>Math</a:t>
            </a:r>
            <a:r>
              <a:rPr lang="zh-CN" altLang="en-US" sz="2800" b="1" u="sng">
                <a:solidFill>
                  <a:schemeClr val="bg1">
                    <a:lumMod val="50000"/>
                  </a:schemeClr>
                </a:solidFill>
              </a:rPr>
              <a:t>类</a:t>
            </a:r>
          </a:p>
          <a:p>
            <a:pPr eaLnBrk="1" hangingPunct="1">
              <a:buNone/>
              <a:defRPr/>
            </a:pP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zh-CN" altLang="en-US" sz="2800" b="1" u="sng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2800" b="1" u="sng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800" b="1" u="sng">
                <a:solidFill>
                  <a:schemeClr val="bg1">
                    <a:lumMod val="50000"/>
                  </a:schemeClr>
                </a:solidFill>
              </a:rPr>
              <a:t>）</a:t>
            </a:r>
            <a:r>
              <a:rPr lang="en-US" altLang="zh-CN" sz="2800" b="1" u="sng">
                <a:solidFill>
                  <a:schemeClr val="bg1">
                    <a:lumMod val="50000"/>
                  </a:schemeClr>
                </a:solidFill>
              </a:rPr>
              <a:t>Integer</a:t>
            </a:r>
            <a:r>
              <a:rPr lang="zh-CN" altLang="en-US" sz="2800" b="1" u="sng">
                <a:solidFill>
                  <a:schemeClr val="bg1">
                    <a:lumMod val="50000"/>
                  </a:schemeClr>
                </a:solidFill>
              </a:rPr>
              <a:t>类</a:t>
            </a:r>
          </a:p>
          <a:p>
            <a:pPr eaLnBrk="1" hangingPunct="1">
              <a:buFontTx/>
              <a:buNone/>
              <a:defRPr/>
            </a:pP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（</a:t>
            </a: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）</a:t>
            </a: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Float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类</a:t>
            </a:r>
            <a:endParaRPr lang="zh-CN" altLang="en-US" sz="2800" b="1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（</a:t>
            </a: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）</a:t>
            </a: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Double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类</a:t>
            </a:r>
            <a:endParaRPr lang="zh-CN" altLang="en-US" sz="2800" b="1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buFontTx/>
              <a:buNone/>
              <a:defRPr/>
            </a:pP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（</a:t>
            </a: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）</a:t>
            </a: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Character</a:t>
            </a:r>
            <a:r>
              <a:rPr lang="zh-CN" altLang="en-US" sz="2800" b="1">
                <a:solidFill>
                  <a:schemeClr val="bg1">
                    <a:lumMod val="50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类</a:t>
            </a:r>
            <a:endParaRPr lang="en-US" altLang="zh-CN" sz="2800" b="1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buNone/>
              <a:defRPr/>
            </a:pPr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zh-CN" altLang="en-US" sz="2800" b="1" u="sng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2800" b="1" u="sng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zh-CN" altLang="en-US" sz="2800" b="1" u="sng">
                <a:solidFill>
                  <a:schemeClr val="bg1">
                    <a:lumMod val="50000"/>
                  </a:schemeClr>
                </a:solidFill>
              </a:rPr>
              <a:t>）</a:t>
            </a:r>
            <a:r>
              <a:rPr lang="en-US" altLang="zh-CN" sz="2800" b="1" u="sng">
                <a:solidFill>
                  <a:schemeClr val="bg1">
                    <a:lumMod val="50000"/>
                  </a:schemeClr>
                </a:solidFill>
              </a:rPr>
              <a:t>Math</a:t>
            </a:r>
            <a:r>
              <a:rPr lang="zh-CN" altLang="en-US" sz="2800" b="1" u="sng">
                <a:solidFill>
                  <a:schemeClr val="bg1">
                    <a:lumMod val="50000"/>
                  </a:schemeClr>
                </a:solidFill>
              </a:rPr>
              <a:t>类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ch20imageslides_Page_60.png">
            <a:extLst>
              <a:ext uri="{FF2B5EF4-FFF2-40B4-BE49-F238E27FC236}">
                <a16:creationId xmlns:a16="http://schemas.microsoft.com/office/drawing/2014/main" id="{2F4EEF7B-410C-624A-AB61-E421FB6763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4D675-D194-624E-B006-D8F06082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09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C28FE844-0DC5-4422-8EA0-807668850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21" y="836712"/>
            <a:ext cx="8179827" cy="5996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buFont typeface="Wingdings 2" panose="05020102010507070707" pitchFamily="18" charset="2"/>
              <a:buNone/>
            </a:pPr>
            <a:r>
              <a:rPr lang="en-US" altLang="en-US" sz="2400"/>
              <a:t>★</a:t>
            </a:r>
            <a:r>
              <a:rPr kumimoji="1"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Map&lt;K,V&gt;</a:t>
            </a:r>
            <a:r>
              <a:rPr kumimoji="1"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泛型接口</a:t>
            </a:r>
            <a:r>
              <a:rPr kumimoji="1" lang="zh-CN" altLang="zh-CN" sz="2400" b="1">
                <a:latin typeface="Times New Roman" panose="02020603050405020304" pitchFamily="18" charset="0"/>
              </a:rPr>
              <a:t>中的元素都是成对出现的，它提供了</a:t>
            </a:r>
            <a:r>
              <a:rPr kumimoji="1"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键</a:t>
            </a: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(Key)</a:t>
            </a:r>
            <a:r>
              <a:rPr kumimoji="1"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到值</a:t>
            </a:r>
            <a:r>
              <a:rPr kumimoji="1" lang="en-US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(Value)</a:t>
            </a:r>
            <a:r>
              <a:rPr kumimoji="1"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的映射</a:t>
            </a:r>
            <a:r>
              <a:rPr kumimoji="1" lang="zh-CN" altLang="zh-CN" sz="2400" b="1">
                <a:latin typeface="Times New Roman" panose="02020603050405020304" pitchFamily="18" charset="0"/>
              </a:rPr>
              <a:t>。值是要存入</a:t>
            </a:r>
            <a:r>
              <a:rPr kumimoji="1" lang="en-US" altLang="zh-CN" sz="2400" b="1">
                <a:latin typeface="Times New Roman" panose="02020603050405020304" pitchFamily="18" charset="0"/>
              </a:rPr>
              <a:t>Map</a:t>
            </a:r>
            <a:r>
              <a:rPr kumimoji="1" lang="zh-CN" altLang="zh-CN" sz="2400" b="1">
                <a:latin typeface="Times New Roman" panose="02020603050405020304" pitchFamily="18" charset="0"/>
              </a:rPr>
              <a:t>中的元素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</a:t>
            </a:r>
            <a:r>
              <a:rPr kumimoji="1" lang="zh-CN" altLang="zh-CN" sz="2400" b="1">
                <a:latin typeface="Times New Roman" panose="02020603050405020304" pitchFamily="18" charset="0"/>
              </a:rPr>
              <a:t>对象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</a:t>
            </a:r>
            <a:r>
              <a:rPr kumimoji="1" lang="zh-CN" altLang="zh-CN" sz="2400" b="1">
                <a:latin typeface="Times New Roman" panose="02020603050405020304" pitchFamily="18" charset="0"/>
              </a:rPr>
              <a:t>，在将元素存入</a:t>
            </a:r>
            <a:r>
              <a:rPr kumimoji="1" lang="en-US" altLang="zh-CN" sz="2400" b="1">
                <a:latin typeface="Times New Roman" panose="02020603050405020304" pitchFamily="18" charset="0"/>
              </a:rPr>
              <a:t>Map</a:t>
            </a:r>
            <a:r>
              <a:rPr kumimoji="1" lang="zh-CN" altLang="zh-CN" sz="2400" b="1">
                <a:latin typeface="Times New Roman" panose="02020603050405020304" pitchFamily="18" charset="0"/>
              </a:rPr>
              <a:t>对象时，需要同时给定一个键，键决定了元素在</a:t>
            </a:r>
            <a:r>
              <a:rPr kumimoji="1" lang="en-US" altLang="zh-CN" sz="2400" b="1">
                <a:latin typeface="Times New Roman" panose="02020603050405020304" pitchFamily="18" charset="0"/>
              </a:rPr>
              <a:t>Map</a:t>
            </a:r>
            <a:r>
              <a:rPr kumimoji="1" lang="zh-CN" altLang="zh-CN" sz="2400" b="1">
                <a:latin typeface="Times New Roman" panose="02020603050405020304" pitchFamily="18" charset="0"/>
              </a:rPr>
              <a:t>中的存储位置。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常用的实现类为：</a:t>
            </a:r>
            <a:endParaRPr kumimoji="1" lang="en-US" altLang="zh-CN" sz="2400" b="1"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buFont typeface="Wingdings 2" panose="05020102010507070707" pitchFamily="18" charset="2"/>
              <a:buNone/>
            </a:pPr>
            <a:r>
              <a:rPr kumimoji="1" lang="en-US" altLang="zh-CN" sz="2400" b="1">
                <a:solidFill>
                  <a:srgbClr val="7030A0"/>
                </a:solidFill>
                <a:latin typeface="Times New Roman" panose="02020603050405020304" pitchFamily="18" charset="0"/>
              </a:rPr>
              <a:t>HashMap</a:t>
            </a:r>
            <a:r>
              <a:rPr kumimoji="1" lang="en-US" altLang="zh-CN" sz="24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&lt;K,V&gt;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和</a:t>
            </a:r>
            <a:r>
              <a:rPr kumimoji="1" lang="en-US" altLang="zh-CN" sz="2400" b="1">
                <a:solidFill>
                  <a:srgbClr val="7030A0"/>
                </a:solidFill>
                <a:latin typeface="Times New Roman" panose="02020603050405020304" pitchFamily="18" charset="0"/>
              </a:rPr>
              <a:t>TreeMap</a:t>
            </a:r>
            <a:r>
              <a:rPr kumimoji="1" lang="en-US" altLang="zh-CN" sz="24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&lt;K,V&gt;</a:t>
            </a:r>
            <a:r>
              <a:rPr kumimoji="1"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。</a:t>
            </a:r>
            <a:endParaRPr kumimoji="1" lang="en-US" altLang="zh-C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30000"/>
              </a:lnSpc>
              <a:buFont typeface="Wingdings 2" panose="05020102010507070707" pitchFamily="18" charset="2"/>
              <a:buNone/>
            </a:pPr>
            <a:endParaRPr kumimoji="1" lang="en-US" altLang="zh-CN" sz="1000" b="1">
              <a:latin typeface="Times New Roman" panose="02020603050405020304" pitchFamily="18" charset="0"/>
            </a:endParaRPr>
          </a:p>
          <a:p>
            <a:pPr marL="457200" indent="-4572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latin typeface="Times New Roman" panose="02020603050405020304" pitchFamily="18" charset="0"/>
              </a:rPr>
              <a:t>Object put(K key, V value)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：存放键值对；</a:t>
            </a:r>
            <a:endParaRPr kumimoji="1" lang="en-US" altLang="zh-CN" sz="2400" b="1">
              <a:latin typeface="Times New Roman" panose="02020603050405020304" pitchFamily="18" charset="0"/>
            </a:endParaRPr>
          </a:p>
          <a:p>
            <a:pPr marL="457200" indent="-4572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latin typeface="Times New Roman" panose="02020603050405020304" pitchFamily="18" charset="0"/>
              </a:rPr>
              <a:t>V get(K key)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：通过键查找值；</a:t>
            </a:r>
            <a:endParaRPr kumimoji="1" lang="en-US" altLang="zh-CN" sz="2400" b="1">
              <a:latin typeface="Times New Roman" panose="02020603050405020304" pitchFamily="18" charset="0"/>
            </a:endParaRPr>
          </a:p>
          <a:p>
            <a:pPr marL="457200" indent="-4572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latin typeface="Times New Roman" panose="02020603050405020304" pitchFamily="18" charset="0"/>
              </a:rPr>
              <a:t>V remove(K key)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：删除键对应的键值对；</a:t>
            </a:r>
            <a:endParaRPr kumimoji="1" lang="en-US" altLang="zh-CN" sz="2400" b="1">
              <a:latin typeface="Times New Roman" panose="02020603050405020304" pitchFamily="18" charset="0"/>
            </a:endParaRPr>
          </a:p>
          <a:p>
            <a:pPr marL="457200" indent="-4572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latin typeface="Times New Roman" panose="02020603050405020304" pitchFamily="18" charset="0"/>
              </a:rPr>
              <a:t>boolean containsKey(K key)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：是否包含键对应的键值对；</a:t>
            </a:r>
            <a:endParaRPr kumimoji="1" lang="en-US" altLang="zh-CN" sz="2400" b="1">
              <a:latin typeface="Times New Roman" panose="02020603050405020304" pitchFamily="18" charset="0"/>
            </a:endParaRPr>
          </a:p>
          <a:p>
            <a:pPr marL="457200" indent="-457200" algn="just"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latin typeface="Times New Roman" panose="02020603050405020304" pitchFamily="18" charset="0"/>
              </a:rPr>
              <a:t>boolean containsValue(V value)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：是否包含值对应的键值对。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4579" name="标题 1">
            <a:extLst>
              <a:ext uri="{FF2B5EF4-FFF2-40B4-BE49-F238E27FC236}">
                <a16:creationId xmlns:a16="http://schemas.microsoft.com/office/drawing/2014/main" id="{8FDFE54B-7D33-42BA-B338-E1B1AF6A48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504056"/>
          </a:xfrm>
        </p:spPr>
        <p:txBody>
          <a:bodyPr/>
          <a:lstStyle/>
          <a:p>
            <a:r>
              <a:rPr lang="en-US" altLang="zh-CN" sz="2800" b="1"/>
              <a:t>2.5 </a:t>
            </a:r>
            <a:r>
              <a:rPr lang="zh-CN" altLang="zh-CN" sz="2800" b="1"/>
              <a:t>映射接口</a:t>
            </a:r>
            <a:r>
              <a:rPr lang="en-US" altLang="zh-CN" sz="2800" b="1"/>
              <a:t>Map</a:t>
            </a:r>
            <a:endParaRPr lang="zh-CN" altLang="zh-CN" sz="2800"/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877DD-5DC6-8D94-C8DD-D00165EE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86A517-4B06-81CC-2035-D6147CCCA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/>
              <a:t>HashMap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Hashtable</a:t>
            </a:r>
            <a:r>
              <a:rPr lang="zh-CN" altLang="en-US" sz="2400" dirty="0"/>
              <a:t>类似，不同之处在于</a:t>
            </a:r>
            <a:r>
              <a:rPr lang="en-US" altLang="zh-CN" sz="2400" dirty="0"/>
              <a:t>HashMap</a:t>
            </a:r>
            <a:r>
              <a:rPr lang="zh-CN" altLang="en-US" sz="2400" dirty="0"/>
              <a:t>是非同步的，并且允许</a:t>
            </a:r>
            <a:r>
              <a:rPr lang="en-US" altLang="zh-CN" sz="2400" dirty="0"/>
              <a:t>null</a:t>
            </a:r>
            <a:r>
              <a:rPr lang="zh-CN" altLang="en-US" sz="2400" dirty="0"/>
              <a:t>，即</a:t>
            </a:r>
            <a:r>
              <a:rPr lang="en-US" altLang="zh-CN" sz="2400" dirty="0"/>
              <a:t>null   value</a:t>
            </a:r>
            <a:r>
              <a:rPr lang="zh-CN" altLang="en-US" sz="2400" dirty="0"/>
              <a:t>和</a:t>
            </a:r>
            <a:r>
              <a:rPr lang="en-US" altLang="zh-CN" sz="2400" dirty="0"/>
              <a:t>null   key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但是将</a:t>
            </a:r>
            <a:r>
              <a:rPr lang="en-US" altLang="zh-CN" sz="2400" dirty="0"/>
              <a:t>HashMap</a:t>
            </a:r>
            <a:r>
              <a:rPr lang="zh-CN" altLang="en-US" sz="2400" dirty="0"/>
              <a:t>视为</a:t>
            </a:r>
            <a:r>
              <a:rPr lang="en-US" altLang="zh-CN" sz="2400" dirty="0"/>
              <a:t>Collection</a:t>
            </a:r>
            <a:r>
              <a:rPr lang="zh-CN" altLang="en-US" sz="2400" dirty="0"/>
              <a:t>时（</a:t>
            </a:r>
            <a:r>
              <a:rPr lang="en-US" altLang="zh-CN" sz="2400" dirty="0"/>
              <a:t>values()</a:t>
            </a:r>
            <a:r>
              <a:rPr lang="zh-CN" altLang="en-US" sz="2400" dirty="0"/>
              <a:t>方法可返回</a:t>
            </a:r>
            <a:r>
              <a:rPr lang="en-US" altLang="zh-CN" sz="2400" dirty="0"/>
              <a:t>Collection</a:t>
            </a:r>
            <a:r>
              <a:rPr lang="zh-CN" altLang="en-US" sz="2400" dirty="0"/>
              <a:t>），其迭代子操作时间开销和</a:t>
            </a:r>
            <a:r>
              <a:rPr lang="en-US" altLang="zh-CN" sz="2400" dirty="0"/>
              <a:t>HashMap</a:t>
            </a:r>
            <a:r>
              <a:rPr lang="zh-CN" altLang="en-US" sz="2400" dirty="0"/>
              <a:t>的容量成比例。因此，如果迭代操作的性能相当重要的话，不要将</a:t>
            </a:r>
            <a:r>
              <a:rPr lang="en-US" altLang="zh-CN" sz="2400" dirty="0"/>
              <a:t>HashMap</a:t>
            </a:r>
            <a:r>
              <a:rPr lang="zh-CN" altLang="en-US" sz="2400" dirty="0"/>
              <a:t>的初始化容量设得过高，或者</a:t>
            </a:r>
            <a:r>
              <a:rPr lang="en-US" altLang="zh-CN" sz="2400" dirty="0"/>
              <a:t>load   factor</a:t>
            </a:r>
            <a:r>
              <a:rPr lang="zh-CN" altLang="en-US" sz="2400" dirty="0"/>
              <a:t>过低。 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E27D93-9D5D-3558-6C78-7F2FDDE3D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96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ch20imageslides_Page_62.png">
            <a:extLst>
              <a:ext uri="{FF2B5EF4-FFF2-40B4-BE49-F238E27FC236}">
                <a16:creationId xmlns:a16="http://schemas.microsoft.com/office/drawing/2014/main" id="{99B9DFC9-5F42-6A4E-8B25-253DE9B0EB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FB33C-03C8-E24B-BB08-4FD57375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24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ch20imageslides_Page_63.png">
            <a:extLst>
              <a:ext uri="{FF2B5EF4-FFF2-40B4-BE49-F238E27FC236}">
                <a16:creationId xmlns:a16="http://schemas.microsoft.com/office/drawing/2014/main" id="{AC25F5CF-E512-4044-A562-9E1223C72D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D0BAC-B481-C64E-A400-62E40185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97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ch20imageslides_Page_64.png">
            <a:extLst>
              <a:ext uri="{FF2B5EF4-FFF2-40B4-BE49-F238E27FC236}">
                <a16:creationId xmlns:a16="http://schemas.microsoft.com/office/drawing/2014/main" id="{7FE0B2E8-5413-484C-9342-2E620A30B3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2A4E-DC80-6041-831C-5326DEB8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82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ch20imageslides_Page_65.png">
            <a:extLst>
              <a:ext uri="{FF2B5EF4-FFF2-40B4-BE49-F238E27FC236}">
                <a16:creationId xmlns:a16="http://schemas.microsoft.com/office/drawing/2014/main" id="{2CCC9A95-7C8D-5C42-BB4C-A381957CD9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F78A2-B7D8-E24A-8AA8-6D8DC98E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014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ch20imageslides_Page_66.png">
            <a:extLst>
              <a:ext uri="{FF2B5EF4-FFF2-40B4-BE49-F238E27FC236}">
                <a16:creationId xmlns:a16="http://schemas.microsoft.com/office/drawing/2014/main" id="{338BACBD-5BE7-5743-AA64-EC93CC52EB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45F50-6A7D-8144-83C7-4333A45A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72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3AB0E4-20F3-8C4B-AFE7-10D58B61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E31144-DEB1-4044-AD07-D9BD8CA4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71450"/>
            <a:ext cx="71755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5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6AB9B-BD44-FA44-9030-D2A909D3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List.of</a:t>
            </a:r>
            <a:r>
              <a:rPr kumimoji="1" lang="en-US" altLang="zh-CN" dirty="0"/>
              <a:t>(……)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A94E16-5972-D343-80C5-64FFE7F93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DD6FCA-4B43-9E4B-82EF-831896EE9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6FF47-6671-3B4C-8806-FB125D0D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941"/>
            <a:ext cx="9144000" cy="46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8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C2F18F1-3A7E-4EA3-98F4-0F0F6EC9D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6090" y="260648"/>
            <a:ext cx="7272338" cy="8382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latin typeface="楷体_GB2312"/>
                <a:ea typeface="楷体_GB2312"/>
                <a:cs typeface="楷体_GB2312"/>
              </a:rPr>
              <a:t>1.1  </a:t>
            </a:r>
            <a:r>
              <a:rPr lang="zh-CN" altLang="zh-CN" sz="3600" b="1"/>
              <a:t>泛型</a:t>
            </a:r>
            <a:r>
              <a:rPr lang="zh-CN" altLang="en-US" sz="3600" b="1"/>
              <a:t>的概念</a:t>
            </a:r>
            <a:endParaRPr lang="zh-CN" altLang="en-US" sz="3600" b="1"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6D768E0-133A-480D-8617-B178CB3E7B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7210" y="1246690"/>
            <a:ext cx="8549580" cy="5494678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en-US" sz="2800" dirty="0"/>
              <a:t>★</a:t>
            </a:r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泛型</a:t>
            </a:r>
            <a:r>
              <a:rPr lang="zh-CN" altLang="zh-CN" sz="2800" dirty="0"/>
              <a:t>其实质就是将</a:t>
            </a:r>
            <a:r>
              <a:rPr lang="zh-CN" altLang="zh-CN" sz="2800" dirty="0">
                <a:solidFill>
                  <a:srgbClr val="0000CC"/>
                </a:solidFill>
              </a:rPr>
              <a:t>数据的类型参数化</a:t>
            </a:r>
            <a:r>
              <a:rPr lang="zh-CN" altLang="zh-CN" sz="2800" dirty="0"/>
              <a:t>，通过为类、接口</a:t>
            </a:r>
            <a:r>
              <a:rPr lang="zh-CN" altLang="en-US" sz="2800" dirty="0"/>
              <a:t>、</a:t>
            </a:r>
            <a:r>
              <a:rPr lang="zh-CN" altLang="zh-CN" sz="2800" dirty="0"/>
              <a:t>方法</a:t>
            </a:r>
            <a:r>
              <a:rPr lang="zh-CN" altLang="en-US" sz="2800" dirty="0"/>
              <a:t>以及变量</a:t>
            </a:r>
            <a:r>
              <a:rPr lang="zh-CN" altLang="zh-CN" sz="2800" dirty="0"/>
              <a:t>设置类型参数来定义泛型。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marL="0" indent="0">
              <a:lnSpc>
                <a:spcPct val="120000"/>
              </a:lnSpc>
              <a:buNone/>
              <a:defRPr/>
            </a:pPr>
            <a:endParaRPr lang="en-US" altLang="zh-CN" sz="1000" noProof="1"/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en-US" sz="2800" dirty="0"/>
              <a:t>★</a:t>
            </a:r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语法：</a:t>
            </a:r>
            <a:r>
              <a:rPr lang="zh-CN" altLang="en-US" sz="2800" dirty="0"/>
              <a:t>即使用</a:t>
            </a:r>
            <a:r>
              <a:rPr lang="zh-CN" altLang="en-US" sz="2800" dirty="0">
                <a:solidFill>
                  <a:srgbClr val="0000CC"/>
                </a:solidFill>
              </a:rPr>
              <a:t>类型参数</a:t>
            </a:r>
            <a:r>
              <a:rPr lang="en-US" altLang="zh-CN" sz="2800" dirty="0">
                <a:solidFill>
                  <a:srgbClr val="0000CC"/>
                </a:solidFill>
              </a:rPr>
              <a:t>&lt;T&gt;</a:t>
            </a:r>
            <a:r>
              <a:rPr lang="zh-CN" altLang="en-US" sz="2800" dirty="0"/>
              <a:t>来定义</a:t>
            </a:r>
            <a:r>
              <a:rPr lang="zh-CN" altLang="zh-CN" sz="2800" dirty="0"/>
              <a:t>类、接口</a:t>
            </a:r>
            <a:r>
              <a:rPr lang="zh-CN" altLang="en-US" sz="2800" dirty="0"/>
              <a:t>、</a:t>
            </a:r>
            <a:r>
              <a:rPr lang="zh-CN" altLang="zh-CN" sz="2800" dirty="0"/>
              <a:t>方法</a:t>
            </a:r>
            <a:r>
              <a:rPr lang="zh-CN" altLang="en-US" sz="2800" dirty="0"/>
              <a:t>以及变量，具体如下：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2200" dirty="0">
                <a:latin typeface="+mn-ea"/>
              </a:rPr>
              <a:t>泛型类：</a:t>
            </a:r>
            <a:r>
              <a:rPr lang="en-US" altLang="zh-CN" sz="2200" dirty="0">
                <a:latin typeface="+mn-ea"/>
              </a:rPr>
              <a:t>[</a:t>
            </a:r>
            <a:r>
              <a:rPr lang="zh-CN" altLang="zh-CN" sz="2200" dirty="0">
                <a:latin typeface="+mn-ea"/>
              </a:rPr>
              <a:t>修饰符</a:t>
            </a:r>
            <a:r>
              <a:rPr lang="en-US" altLang="zh-CN" sz="2200" dirty="0">
                <a:latin typeface="+mn-ea"/>
              </a:rPr>
              <a:t>] class </a:t>
            </a:r>
            <a:r>
              <a:rPr lang="zh-CN" altLang="zh-CN" sz="2200" dirty="0">
                <a:latin typeface="+mn-ea"/>
              </a:rPr>
              <a:t>类名</a:t>
            </a:r>
            <a:r>
              <a:rPr lang="en-US" altLang="zh-CN" sz="2200" dirty="0">
                <a:latin typeface="+mn-ea"/>
              </a:rPr>
              <a:t>&lt;T&gt;</a:t>
            </a:r>
            <a:endParaRPr lang="zh-CN" altLang="zh-CN" sz="2200" dirty="0">
              <a:latin typeface="+mn-ea"/>
            </a:endParaRPr>
          </a:p>
          <a:p>
            <a:pPr>
              <a:defRPr/>
            </a:pPr>
            <a:r>
              <a:rPr lang="zh-CN" altLang="zh-CN" sz="2200" dirty="0">
                <a:latin typeface="+mn-ea"/>
              </a:rPr>
              <a:t>泛型接口：</a:t>
            </a:r>
            <a:r>
              <a:rPr lang="en-US" altLang="zh-CN" sz="2200" dirty="0">
                <a:latin typeface="+mn-ea"/>
              </a:rPr>
              <a:t>[</a:t>
            </a:r>
            <a:r>
              <a:rPr lang="zh-CN" altLang="zh-CN" sz="2200" dirty="0">
                <a:latin typeface="+mn-ea"/>
              </a:rPr>
              <a:t>修饰符</a:t>
            </a:r>
            <a:r>
              <a:rPr lang="en-US" altLang="zh-CN" sz="2200" dirty="0">
                <a:latin typeface="+mn-ea"/>
              </a:rPr>
              <a:t>] interface </a:t>
            </a:r>
            <a:r>
              <a:rPr lang="zh-CN" altLang="zh-CN" sz="2200" dirty="0">
                <a:latin typeface="+mn-ea"/>
              </a:rPr>
              <a:t>接口名</a:t>
            </a:r>
            <a:r>
              <a:rPr lang="en-US" altLang="zh-CN" sz="2200" dirty="0">
                <a:latin typeface="+mn-ea"/>
              </a:rPr>
              <a:t>&lt;T&gt;</a:t>
            </a:r>
            <a:endParaRPr lang="zh-CN" altLang="zh-CN" sz="2200" dirty="0">
              <a:latin typeface="+mn-ea"/>
            </a:endParaRPr>
          </a:p>
          <a:p>
            <a:pPr>
              <a:defRPr/>
            </a:pPr>
            <a:r>
              <a:rPr lang="zh-CN" altLang="zh-CN" sz="2200" dirty="0">
                <a:latin typeface="+mn-ea"/>
              </a:rPr>
              <a:t>泛型方法：</a:t>
            </a:r>
            <a:r>
              <a:rPr lang="en-US" altLang="zh-CN" sz="2200" dirty="0">
                <a:latin typeface="+mn-ea"/>
              </a:rPr>
              <a:t>[</a:t>
            </a:r>
            <a:r>
              <a:rPr lang="zh-CN" altLang="zh-CN" sz="2200" dirty="0">
                <a:latin typeface="+mn-ea"/>
              </a:rPr>
              <a:t>修饰符</a:t>
            </a:r>
            <a:r>
              <a:rPr lang="en-US" altLang="zh-CN" sz="2200" dirty="0">
                <a:latin typeface="+mn-ea"/>
              </a:rPr>
              <a:t>] [static] &lt;T&gt; </a:t>
            </a:r>
            <a:r>
              <a:rPr lang="zh-CN" altLang="zh-CN" sz="2200" dirty="0">
                <a:latin typeface="+mn-ea"/>
              </a:rPr>
              <a:t>返回值类型 方法名</a:t>
            </a:r>
            <a:r>
              <a:rPr lang="en-US" altLang="zh-CN" sz="2200" dirty="0">
                <a:latin typeface="+mn-ea"/>
              </a:rPr>
              <a:t>(T </a:t>
            </a:r>
            <a:r>
              <a:rPr lang="zh-CN" altLang="zh-CN" sz="2200" dirty="0">
                <a:latin typeface="+mn-ea"/>
              </a:rPr>
              <a:t>参数</a:t>
            </a:r>
            <a:r>
              <a:rPr lang="en-US" altLang="zh-CN" sz="2200" dirty="0">
                <a:latin typeface="+mn-ea"/>
              </a:rPr>
              <a:t>)</a:t>
            </a:r>
          </a:p>
          <a:p>
            <a:pPr>
              <a:defRPr/>
            </a:pPr>
            <a:r>
              <a:rPr lang="zh-CN" altLang="zh-CN" sz="2200" dirty="0">
                <a:latin typeface="+mn-ea"/>
              </a:rPr>
              <a:t>泛型</a:t>
            </a:r>
            <a:r>
              <a:rPr lang="zh-CN" altLang="en-US" sz="2200" dirty="0">
                <a:latin typeface="+mn-ea"/>
              </a:rPr>
              <a:t>变量</a:t>
            </a:r>
            <a:r>
              <a:rPr lang="zh-CN" altLang="zh-CN" sz="2200" dirty="0">
                <a:latin typeface="+mn-ea"/>
              </a:rPr>
              <a:t>：</a:t>
            </a:r>
            <a:r>
              <a:rPr lang="en-US" altLang="zh-CN" sz="2200" dirty="0">
                <a:latin typeface="+mn-ea"/>
              </a:rPr>
              <a:t> [</a:t>
            </a:r>
            <a:r>
              <a:rPr lang="zh-CN" altLang="zh-CN" sz="2200" dirty="0">
                <a:latin typeface="+mn-ea"/>
              </a:rPr>
              <a:t>修饰符</a:t>
            </a:r>
            <a:r>
              <a:rPr lang="en-US" altLang="zh-CN" sz="2200" dirty="0">
                <a:latin typeface="+mn-ea"/>
              </a:rPr>
              <a:t>] T </a:t>
            </a:r>
            <a:r>
              <a:rPr lang="zh-CN" altLang="en-US" sz="2200" dirty="0">
                <a:latin typeface="+mn-ea"/>
              </a:rPr>
              <a:t>变量名</a:t>
            </a:r>
            <a:endParaRPr lang="en-US" altLang="zh-CN" sz="22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zh-CN" sz="1000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★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zh-CN" sz="2800" b="1" dirty="0">
                <a:solidFill>
                  <a:srgbClr val="FF0000"/>
                </a:solidFill>
              </a:rPr>
              <a:t>泛型时</a:t>
            </a:r>
            <a:r>
              <a:rPr lang="zh-CN" altLang="zh-CN" sz="2800" dirty="0"/>
              <a:t>，即在泛型实例化时，可以根据不同的需求给出</a:t>
            </a:r>
            <a:r>
              <a:rPr lang="zh-CN" altLang="zh-CN" sz="2800" dirty="0">
                <a:solidFill>
                  <a:srgbClr val="0000CC"/>
                </a:solidFill>
              </a:rPr>
              <a:t>类型参数</a:t>
            </a:r>
            <a:r>
              <a:rPr lang="en-US" altLang="zh-CN" sz="2800" dirty="0">
                <a:solidFill>
                  <a:srgbClr val="0000CC"/>
                </a:solidFill>
              </a:rPr>
              <a:t>T</a:t>
            </a:r>
            <a:r>
              <a:rPr lang="zh-CN" altLang="zh-CN" sz="2800" dirty="0">
                <a:solidFill>
                  <a:srgbClr val="0000CC"/>
                </a:solidFill>
              </a:rPr>
              <a:t>的具体类型</a:t>
            </a:r>
            <a:r>
              <a:rPr lang="zh-CN" altLang="zh-CN" sz="2800" dirty="0">
                <a:latin typeface="Tahoma" panose="020B0604030504040204" pitchFamily="34" charset="0"/>
                <a:cs typeface="Tahoma" panose="020B0604030504040204" pitchFamily="34" charset="0"/>
              </a:rPr>
              <a:t>。</a:t>
            </a:r>
            <a:endParaRPr lang="en-US" altLang="zh-C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lnSpc>
                <a:spcPct val="120000"/>
              </a:lnSpc>
              <a:buNone/>
              <a:defRPr/>
            </a:pPr>
            <a:endParaRPr lang="en-US" altLang="zh-CN" sz="28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sz="2200" dirty="0">
              <a:latin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ECDA-8D89-A345-AE35-1C6CBEF5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24B5A1"/>
                </a:solidFill>
                <a:latin typeface="Arial"/>
              </a:rPr>
              <a:t>2.6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FF0000"/>
                </a:solidFill>
                <a:latin typeface="Arial"/>
              </a:rPr>
              <a:t>Collections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zh-CN" altLang="en-US" dirty="0">
                <a:solidFill>
                  <a:srgbClr val="3380E6"/>
                </a:solidFill>
                <a:latin typeface="Arial"/>
              </a:rPr>
              <a:t>类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45059" name="Text Placeholder 2">
            <a:extLst>
              <a:ext uri="{FF2B5EF4-FFF2-40B4-BE49-F238E27FC236}">
                <a16:creationId xmlns:a16="http://schemas.microsoft.com/office/drawing/2014/main" id="{EA7FE248-1122-C448-B86F-31CE7E7EA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Collections</a:t>
            </a:r>
            <a:r>
              <a:rPr lang="zh-CN" altLang="en-US" dirty="0">
                <a:solidFill>
                  <a:srgbClr val="00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类提供了很多高效地操纵集合元素的方法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7E3150-7701-8B4E-BFF7-8D645BAB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1" descr="ch20imageslides_Page_24.png">
            <a:extLst>
              <a:ext uri="{FF2B5EF4-FFF2-40B4-BE49-F238E27FC236}">
                <a16:creationId xmlns:a16="http://schemas.microsoft.com/office/drawing/2014/main" id="{47C75ED1-8BF4-6143-8C9B-BCA606145D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4" b="19788"/>
          <a:stretch>
            <a:fillRect/>
          </a:stretch>
        </p:blipFill>
        <p:spPr bwMode="auto">
          <a:xfrm>
            <a:off x="124026" y="2275608"/>
            <a:ext cx="8532440" cy="45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17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ch20imageslides_Page_73.png">
            <a:extLst>
              <a:ext uri="{FF2B5EF4-FFF2-40B4-BE49-F238E27FC236}">
                <a16:creationId xmlns:a16="http://schemas.microsoft.com/office/drawing/2014/main" id="{2F474C4F-B6B6-B04A-9707-832EE5786F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67" b="44495"/>
          <a:stretch>
            <a:fillRect/>
          </a:stretch>
        </p:blipFill>
        <p:spPr bwMode="auto">
          <a:xfrm>
            <a:off x="-228600" y="533400"/>
            <a:ext cx="8820150" cy="39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4B3B6-AF1C-AF43-AFC9-BE994F92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2E986F-6295-274C-A70F-F9A63BB91F78}"/>
              </a:ext>
            </a:extLst>
          </p:cNvPr>
          <p:cNvSpPr/>
          <p:nvPr/>
        </p:nvSpPr>
        <p:spPr>
          <a:xfrm>
            <a:off x="683568" y="3487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封装方法</a:t>
            </a:r>
          </a:p>
        </p:txBody>
      </p:sp>
    </p:spTree>
    <p:extLst>
      <p:ext uri="{BB962C8B-B14F-4D97-AF65-F5344CB8AC3E}">
        <p14:creationId xmlns:p14="http://schemas.microsoft.com/office/powerpoint/2010/main" val="586701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" descr="ch20imageslides_Page_74.png">
            <a:extLst>
              <a:ext uri="{FF2B5EF4-FFF2-40B4-BE49-F238E27FC236}">
                <a16:creationId xmlns:a16="http://schemas.microsoft.com/office/drawing/2014/main" id="{5A8D2CA8-2719-5F40-87FA-8C40E7B6E0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1" b="45868"/>
          <a:stretch>
            <a:fillRect/>
          </a:stretch>
        </p:blipFill>
        <p:spPr bwMode="auto">
          <a:xfrm>
            <a:off x="-277813" y="457200"/>
            <a:ext cx="9421813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CC60BE-0881-4641-8CAE-25507C98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51E1E9-2626-EE4F-80A5-615C88BC02EF}"/>
              </a:ext>
            </a:extLst>
          </p:cNvPr>
          <p:cNvSpPr/>
          <p:nvPr/>
        </p:nvSpPr>
        <p:spPr>
          <a:xfrm>
            <a:off x="683568" y="3487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封装方法</a:t>
            </a:r>
          </a:p>
        </p:txBody>
      </p:sp>
    </p:spTree>
    <p:extLst>
      <p:ext uri="{BB962C8B-B14F-4D97-AF65-F5344CB8AC3E}">
        <p14:creationId xmlns:p14="http://schemas.microsoft.com/office/powerpoint/2010/main" val="2099777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h20imageslides_Page_28.png">
            <a:extLst>
              <a:ext uri="{FF2B5EF4-FFF2-40B4-BE49-F238E27FC236}">
                <a16:creationId xmlns:a16="http://schemas.microsoft.com/office/drawing/2014/main" id="{CDB0E83F-9E78-B541-B732-3BAEBDC2E9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29C084-D26B-D341-A2CC-F17E9009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70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ch20imageslides_Page_29.png">
            <a:extLst>
              <a:ext uri="{FF2B5EF4-FFF2-40B4-BE49-F238E27FC236}">
                <a16:creationId xmlns:a16="http://schemas.microsoft.com/office/drawing/2014/main" id="{7B49D85B-F736-E948-B7F6-FBAB6FED68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D2270-F016-174A-9C95-9FDCEB7D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3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ch20imageslides_Page_30.png">
            <a:extLst>
              <a:ext uri="{FF2B5EF4-FFF2-40B4-BE49-F238E27FC236}">
                <a16:creationId xmlns:a16="http://schemas.microsoft.com/office/drawing/2014/main" id="{F1260D0C-4C10-C841-9584-1652D390FB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0F0DD-DBB0-4047-B669-9740AEB44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841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ch20imageslides_Page_31.png">
            <a:extLst>
              <a:ext uri="{FF2B5EF4-FFF2-40B4-BE49-F238E27FC236}">
                <a16:creationId xmlns:a16="http://schemas.microsoft.com/office/drawing/2014/main" id="{B06219C5-ED49-9F4C-A53A-FF3CB32DDF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AE643-D55E-164F-B458-1CA4C0D7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18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ch20imageslides_Page_32.png">
            <a:extLst>
              <a:ext uri="{FF2B5EF4-FFF2-40B4-BE49-F238E27FC236}">
                <a16:creationId xmlns:a16="http://schemas.microsoft.com/office/drawing/2014/main" id="{64930A3A-D84B-6942-9475-40168CAF5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2937D-0642-FE4C-89FD-30A65B48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98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ch20imageslides_Page_33.png">
            <a:extLst>
              <a:ext uri="{FF2B5EF4-FFF2-40B4-BE49-F238E27FC236}">
                <a16:creationId xmlns:a16="http://schemas.microsoft.com/office/drawing/2014/main" id="{42C5C3BF-E23F-1A41-A0DB-123CF89C6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71D5A-F316-D44A-A729-49B16662C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86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ch20imageslides_Page_34.png">
            <a:extLst>
              <a:ext uri="{FF2B5EF4-FFF2-40B4-BE49-F238E27FC236}">
                <a16:creationId xmlns:a16="http://schemas.microsoft.com/office/drawing/2014/main" id="{77E4E39A-A8E3-D84C-A331-CA81FF9C33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909D8-3572-E043-96DB-6EFB3264E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66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2">
            <a:extLst>
              <a:ext uri="{FF2B5EF4-FFF2-40B4-BE49-F238E27FC236}">
                <a16:creationId xmlns:a16="http://schemas.microsoft.com/office/drawing/2014/main" id="{F012C336-E2C4-4B69-8211-57CE9C35E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648"/>
            <a:ext cx="9144000" cy="65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+mn-ea"/>
                <a:ea typeface="+mn-ea"/>
              </a:rPr>
              <a:t>例：泛型类的定义和使用</a:t>
            </a:r>
            <a:endParaRPr lang="en-US" altLang="zh-CN" sz="2400" b="1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22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public class </a:t>
            </a:r>
            <a:r>
              <a:rPr lang="en-US" altLang="zh-CN" sz="2200" b="1">
                <a:solidFill>
                  <a:srgbClr val="FF0000"/>
                </a:solidFill>
                <a:latin typeface="Tahoma" panose="020B0604030504040204" pitchFamily="34" charset="0"/>
              </a:rPr>
              <a:t>GenericType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&lt;T&gt;</a:t>
            </a:r>
            <a:r>
              <a:rPr lang="en-US" altLang="zh-CN" sz="2200" b="1">
                <a:latin typeface="Tahoma" panose="020B0604030504040204" pitchFamily="34" charset="0"/>
              </a:rPr>
              <a:t> {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private</a:t>
            </a:r>
            <a:r>
              <a:rPr lang="en-US" altLang="zh-CN" sz="2200" b="1">
                <a:latin typeface="Tahoma" panose="020B0604030504040204" pitchFamily="34" charset="0"/>
              </a:rPr>
              <a:t> 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T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 obj</a:t>
            </a:r>
            <a:r>
              <a:rPr lang="en-US" altLang="zh-CN" sz="2200" b="1">
                <a:latin typeface="Tahoma" panose="020B0604030504040204" pitchFamily="34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public 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T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 getObj() </a:t>
            </a:r>
            <a:r>
              <a:rPr lang="en-US" altLang="zh-CN" sz="2200" b="1">
                <a:latin typeface="Tahoma" panose="020B0604030504040204" pitchFamily="34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 return obj;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public void setObj(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T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 obj</a:t>
            </a:r>
            <a:r>
              <a:rPr lang="en-US" altLang="zh-CN" sz="2200" b="1">
                <a:latin typeface="Tahoma" panose="020B0604030504040204" pitchFamily="34" charset="0"/>
              </a:rPr>
              <a:t>) 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 this.obj = obj;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2200" b="1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public static void main(String args[ ])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 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GenericType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&lt;String</a:t>
            </a:r>
            <a:r>
              <a:rPr lang="en-US" altLang="zh-CN" sz="2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&gt;</a:t>
            </a:r>
            <a:r>
              <a:rPr lang="en-US" altLang="zh-CN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</a:t>
            </a:r>
            <a:r>
              <a:rPr lang="en-US" altLang="zh-CN" sz="2200" b="1">
                <a:latin typeface="Tahoma" panose="020B0604030504040204" pitchFamily="34" charset="0"/>
              </a:rPr>
              <a:t>name=new 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GenericType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&lt;String&gt;</a:t>
            </a:r>
            <a:r>
              <a:rPr lang="en-US" altLang="zh-CN" sz="22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()</a:t>
            </a:r>
            <a:r>
              <a:rPr lang="en-US" altLang="zh-CN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 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GenericType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&lt;Integer&gt; </a:t>
            </a:r>
            <a:r>
              <a:rPr lang="en-US" altLang="zh-CN" sz="2200" b="1">
                <a:latin typeface="Tahoma" panose="020B0604030504040204" pitchFamily="34" charset="0"/>
              </a:rPr>
              <a:t>age=new 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GenericType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&lt;Integer&gt;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()</a:t>
            </a:r>
            <a:r>
              <a:rPr lang="en-US" altLang="zh-CN" sz="2200" b="1">
                <a:latin typeface="Tahoma" panose="020B0604030504040204" pitchFamily="34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 name.setObj(“XMUer”);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 age.setObj(“20”);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 System.out.println(“</a:t>
            </a:r>
            <a:r>
              <a:rPr lang="zh-CN" altLang="en-US" sz="2200" b="1">
                <a:latin typeface="Tahoma" panose="020B0604030504040204" pitchFamily="34" charset="0"/>
              </a:rPr>
              <a:t>姓名：</a:t>
            </a:r>
            <a:r>
              <a:rPr lang="en-US" altLang="zh-CN" sz="2200" b="1">
                <a:latin typeface="Tahoma" panose="020B0604030504040204" pitchFamily="34" charset="0"/>
              </a:rPr>
              <a:t>”+name.getObj());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 System.out.println(“</a:t>
            </a:r>
            <a:r>
              <a:rPr lang="zh-CN" altLang="en-US" sz="2200" b="1">
                <a:latin typeface="Tahoma" panose="020B0604030504040204" pitchFamily="34" charset="0"/>
              </a:rPr>
              <a:t>年龄：</a:t>
            </a:r>
            <a:r>
              <a:rPr lang="en-US" altLang="zh-CN" sz="2200" b="1">
                <a:latin typeface="Tahoma" panose="020B0604030504040204" pitchFamily="34" charset="0"/>
              </a:rPr>
              <a:t>”+age.getObj());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ch20imageslides_Page_35.png">
            <a:extLst>
              <a:ext uri="{FF2B5EF4-FFF2-40B4-BE49-F238E27FC236}">
                <a16:creationId xmlns:a16="http://schemas.microsoft.com/office/drawing/2014/main" id="{74648C2E-ED53-A544-97DD-0F2641F534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0E416-F9AD-CE4B-8B1A-A890AD51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6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ch20imageslides_Page_36.png">
            <a:extLst>
              <a:ext uri="{FF2B5EF4-FFF2-40B4-BE49-F238E27FC236}">
                <a16:creationId xmlns:a16="http://schemas.microsoft.com/office/drawing/2014/main" id="{AE40D437-EE87-4240-A361-EB4E58952E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E2DF8-3C81-3541-AD5C-B576DBA3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88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ch20imageslides_Page_37.png">
            <a:extLst>
              <a:ext uri="{FF2B5EF4-FFF2-40B4-BE49-F238E27FC236}">
                <a16:creationId xmlns:a16="http://schemas.microsoft.com/office/drawing/2014/main" id="{3A1CD156-F6D2-9C4E-A810-FDE53E2DD4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A5C5C-7B57-B64B-8613-1C3F43D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24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ch20imageslides_Page_38.png">
            <a:extLst>
              <a:ext uri="{FF2B5EF4-FFF2-40B4-BE49-F238E27FC236}">
                <a16:creationId xmlns:a16="http://schemas.microsoft.com/office/drawing/2014/main" id="{C99846EF-939B-9848-9F28-B1DF33163D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B321B-A500-B440-AC67-17977C32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75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ch20imageslides_Page_46.png">
            <a:extLst>
              <a:ext uri="{FF2B5EF4-FFF2-40B4-BE49-F238E27FC236}">
                <a16:creationId xmlns:a16="http://schemas.microsoft.com/office/drawing/2014/main" id="{B90A2170-417D-7244-B197-168EB90A9A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DBCE2-7BCD-EA4A-B113-7BA1ED0E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54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ch20imageslides_Page_47.png">
            <a:extLst>
              <a:ext uri="{FF2B5EF4-FFF2-40B4-BE49-F238E27FC236}">
                <a16:creationId xmlns:a16="http://schemas.microsoft.com/office/drawing/2014/main" id="{D20928D6-471F-FB48-A0BD-25597620E8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5C8B60-F3D4-D248-8D2C-4167AE4E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5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ch20imageslides_Page_48.png">
            <a:extLst>
              <a:ext uri="{FF2B5EF4-FFF2-40B4-BE49-F238E27FC236}">
                <a16:creationId xmlns:a16="http://schemas.microsoft.com/office/drawing/2014/main" id="{F785A9D2-8BA6-7441-A0E9-C39CEE083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9CC78-09FD-2E46-A777-67EB7046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984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ch20imageslides_Page_54.png">
            <a:extLst>
              <a:ext uri="{FF2B5EF4-FFF2-40B4-BE49-F238E27FC236}">
                <a16:creationId xmlns:a16="http://schemas.microsoft.com/office/drawing/2014/main" id="{722A51E6-0F65-744F-8696-B7430566EB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C975A4-3FC0-B545-B24E-E5F8A5E8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592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ch20imageslides_Page_55.png">
            <a:extLst>
              <a:ext uri="{FF2B5EF4-FFF2-40B4-BE49-F238E27FC236}">
                <a16:creationId xmlns:a16="http://schemas.microsoft.com/office/drawing/2014/main" id="{D4844B73-1DAE-6149-BC9A-0FD23B1FC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23BD7-4F1B-2D4C-85D0-71D90D35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09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D28ACC7-835B-4F26-9520-4C2879B6D7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rgbClr val="FF0066"/>
                </a:solidFill>
              </a:rPr>
              <a:t>3.1 Object</a:t>
            </a:r>
            <a:r>
              <a:rPr lang="zh-CN" altLang="en-US" sz="3200" b="1">
                <a:solidFill>
                  <a:srgbClr val="FF0066"/>
                </a:solidFill>
              </a:rPr>
              <a:t>类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06543C9-7A58-4960-A380-6A11CE8D0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★ </a:t>
            </a:r>
            <a:r>
              <a:rPr lang="en-US" altLang="zh-CN" sz="2400" b="1">
                <a:solidFill>
                  <a:srgbClr val="FF0000"/>
                </a:solidFill>
              </a:rPr>
              <a:t>Object</a:t>
            </a:r>
            <a:r>
              <a:rPr lang="zh-CN" altLang="en-US" sz="2400" b="1">
                <a:solidFill>
                  <a:srgbClr val="FF0000"/>
                </a:solidFill>
              </a:rPr>
              <a:t>类</a:t>
            </a:r>
            <a:r>
              <a:rPr lang="zh-CN" altLang="en-US" sz="2400" b="1"/>
              <a:t>是所有</a:t>
            </a:r>
            <a:r>
              <a:rPr lang="en-US" altLang="zh-CN" sz="2400" b="1"/>
              <a:t>Java</a:t>
            </a:r>
            <a:r>
              <a:rPr lang="zh-CN" altLang="en-US" sz="2400" b="1"/>
              <a:t>类的根基类（父类）</a:t>
            </a:r>
          </a:p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2400" b="1"/>
              <a:t>如果在类的声明中未使用</a:t>
            </a:r>
            <a:r>
              <a:rPr lang="en-US" altLang="zh-CN" sz="2400" b="1"/>
              <a:t>extends</a:t>
            </a:r>
            <a:r>
              <a:rPr lang="zh-CN" altLang="en-US" sz="2400" b="1"/>
              <a:t>关键字指明其基类，则默认基类为</a:t>
            </a:r>
            <a:r>
              <a:rPr lang="en-US" altLang="zh-CN" sz="2400" b="1"/>
              <a:t>Object</a:t>
            </a:r>
            <a:r>
              <a:rPr lang="zh-CN" altLang="en-US" sz="2400" b="1"/>
              <a:t>类：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	public class Person {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	}</a:t>
            </a:r>
          </a:p>
          <a:p>
            <a:pPr eaLnBrk="1" hangingPunct="1">
              <a:buFontTx/>
              <a:buNone/>
            </a:pPr>
            <a:r>
              <a:rPr lang="zh-CN" altLang="en-US" sz="2400" b="1"/>
              <a:t>    等价于：</a:t>
            </a:r>
          </a:p>
          <a:p>
            <a:pPr eaLnBrk="1" hangingPunct="1">
              <a:buFontTx/>
              <a:buNone/>
            </a:pPr>
            <a:r>
              <a:rPr lang="zh-CN" altLang="en-US" sz="2400" b="1"/>
              <a:t>	</a:t>
            </a:r>
            <a:r>
              <a:rPr lang="en-US" altLang="zh-CN" sz="2400" b="1"/>
              <a:t>public class Person </a:t>
            </a:r>
            <a:r>
              <a:rPr lang="en-US" altLang="zh-CN" sz="2400" b="1">
                <a:solidFill>
                  <a:srgbClr val="0000CC"/>
                </a:solidFill>
              </a:rPr>
              <a:t>extends Object </a:t>
            </a:r>
            <a:r>
              <a:rPr lang="en-US" altLang="zh-CN" sz="2400" b="1"/>
              <a:t>{</a:t>
            </a:r>
          </a:p>
          <a:p>
            <a:pPr eaLnBrk="1" hangingPunct="1">
              <a:buFontTx/>
              <a:buNone/>
            </a:pPr>
            <a:r>
              <a:rPr lang="en-US" altLang="zh-CN" sz="2400" b="1"/>
              <a:t>   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>
            <a:extLst>
              <a:ext uri="{FF2B5EF4-FFF2-40B4-BE49-F238E27FC236}">
                <a16:creationId xmlns:a16="http://schemas.microsoft.com/office/drawing/2014/main" id="{E6C29FA9-F35A-4D6B-81CD-A6AA8E7E54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4488" y="566378"/>
            <a:ext cx="7855024" cy="57252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/>
              <a:t>关于泛型的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使用说明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pPr>
              <a:buFont typeface="Wingdings" panose="05000000000000000000" pitchFamily="2" charset="2"/>
              <a:buChar char="u"/>
              <a:defRPr/>
            </a:pPr>
            <a:endParaRPr lang="en-US" altLang="zh-CN" sz="1400" dirty="0"/>
          </a:p>
          <a:p>
            <a:pPr>
              <a:defRPr/>
            </a:pPr>
            <a:r>
              <a:rPr lang="zh-CN" altLang="en-US" sz="2400" dirty="0"/>
              <a:t>当一个类有多个类型参数时，参数名不能重复。例如：</a:t>
            </a:r>
            <a:r>
              <a:rPr lang="en-US" altLang="zh-CN" sz="2400" dirty="0"/>
              <a:t>Map&lt;K,K&gt;</a:t>
            </a:r>
            <a:r>
              <a:rPr lang="zh-CN" altLang="en-US" sz="2400" dirty="0"/>
              <a:t>错误，</a:t>
            </a:r>
            <a:r>
              <a:rPr lang="en-US" altLang="zh-CN" sz="2400" dirty="0"/>
              <a:t> Map&lt;K,V&gt;</a:t>
            </a:r>
            <a:r>
              <a:rPr lang="zh-CN" altLang="en-US" sz="2400" dirty="0"/>
              <a:t>正确。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一个方法是否为泛型与其所在的类是否为泛型无关；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类型参数可以声明返回值类型、形参、局部变量；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泛型方法</a:t>
            </a:r>
            <a:r>
              <a:rPr lang="zh-CN" altLang="en-US" sz="2400" dirty="0">
                <a:solidFill>
                  <a:srgbClr val="0000CC"/>
                </a:solidFill>
              </a:rPr>
              <a:t>可以被重载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当泛型方法的多个形参使用了同样的类型参数、而实参类型不同时，则编译器会将该类型参数指定为实参类型的</a:t>
            </a:r>
            <a:r>
              <a:rPr lang="zh-CN" altLang="en-US" sz="2400" dirty="0">
                <a:solidFill>
                  <a:srgbClr val="0000CC"/>
                </a:solidFill>
              </a:rPr>
              <a:t>“最近”共同父类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类型参数只能是</a:t>
            </a:r>
            <a:r>
              <a:rPr lang="zh-CN" altLang="en-US" sz="2400" dirty="0">
                <a:solidFill>
                  <a:srgbClr val="0000CC"/>
                </a:solidFill>
              </a:rPr>
              <a:t>引用类型</a:t>
            </a:r>
            <a:r>
              <a:rPr lang="zh-CN" altLang="en-US" sz="2400" dirty="0"/>
              <a:t>，不能是</a:t>
            </a:r>
            <a:r>
              <a:rPr lang="en-US" altLang="zh-CN" sz="2400" dirty="0" err="1"/>
              <a:t>int</a:t>
            </a:r>
            <a:r>
              <a:rPr lang="zh-CN" altLang="en-US" sz="2400" dirty="0"/>
              <a:t>等基本类型；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类型参数的命名惯例：字母</a:t>
            </a:r>
            <a:r>
              <a:rPr lang="en-US" altLang="zh-CN" sz="2400" dirty="0"/>
              <a:t>T</a:t>
            </a:r>
            <a:r>
              <a:rPr lang="zh-CN" altLang="en-US" sz="2400" dirty="0"/>
              <a:t>表示类型，</a:t>
            </a:r>
            <a:r>
              <a:rPr lang="en-US" altLang="zh-CN" sz="2400" dirty="0"/>
              <a:t>E</a:t>
            </a:r>
            <a:r>
              <a:rPr lang="zh-CN" altLang="en-US" sz="2400" dirty="0"/>
              <a:t>表示元素，</a:t>
            </a:r>
            <a:r>
              <a:rPr lang="en-US" altLang="zh-CN" sz="2400" dirty="0"/>
              <a:t>K</a:t>
            </a:r>
            <a:r>
              <a:rPr lang="zh-CN" altLang="en-US" sz="2400" dirty="0"/>
              <a:t>表示键，</a:t>
            </a:r>
            <a:r>
              <a:rPr lang="en-US" altLang="zh-CN" sz="2400" dirty="0"/>
              <a:t>V</a:t>
            </a:r>
            <a:r>
              <a:rPr lang="zh-CN" altLang="en-US" sz="2400" dirty="0"/>
              <a:t>表示值；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异常类不能泛型。</a:t>
            </a:r>
            <a:endParaRPr lang="en-US" altLang="zh-CN" sz="2400" dirty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endParaRPr lang="en-US" altLang="zh-CN" sz="2400" dirty="0"/>
          </a:p>
          <a:p>
            <a:pPr marL="0" indent="625475" eaLnBrk="1" hangingPunct="1">
              <a:lnSpc>
                <a:spcPct val="120000"/>
              </a:lnSpc>
              <a:buFont typeface="Wingdings 2" panose="05020102010507070707" pitchFamily="18" charset="2"/>
              <a:buNone/>
              <a:defRPr/>
            </a:pPr>
            <a:r>
              <a:rPr lang="zh-CN" altLang="en-US" sz="2800" dirty="0">
                <a:latin typeface="宋体" charset="-122"/>
              </a:rPr>
              <a:t> </a:t>
            </a:r>
            <a:endParaRPr lang="zh-CN" altLang="en-US" sz="2800" noProof="1">
              <a:latin typeface="宋体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225C66C-9329-4C24-A738-DC68440F2A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505" y="764281"/>
            <a:ext cx="8229600" cy="561975"/>
          </a:xfrm>
        </p:spPr>
        <p:txBody>
          <a:bodyPr/>
          <a:lstStyle/>
          <a:p>
            <a:pPr marL="457200" indent="-457200" algn="l" eaLnBrk="1" hangingPunct="1">
              <a:buFont typeface="Wingdings" panose="05000000000000000000" pitchFamily="2" charset="2"/>
              <a:buChar char="u"/>
            </a:pPr>
            <a:r>
              <a:rPr lang="en-US" altLang="zh-CN" sz="2800" b="1">
                <a:solidFill>
                  <a:schemeClr val="tx1"/>
                </a:solidFill>
              </a:rPr>
              <a:t>Object </a:t>
            </a:r>
            <a:r>
              <a:rPr lang="zh-CN" altLang="en-US" sz="2800" b="1">
                <a:solidFill>
                  <a:schemeClr val="tx1"/>
                </a:solidFill>
              </a:rPr>
              <a:t>类常用方法</a:t>
            </a:r>
            <a:r>
              <a:rPr lang="en-US" altLang="zh-CN" sz="2800" b="1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7375AF1E-8243-462C-A1F4-254D094C86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505" y="1844377"/>
            <a:ext cx="8229600" cy="47529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protected  Object  </a:t>
            </a:r>
            <a:r>
              <a:rPr lang="en-US" altLang="zh-CN" sz="2400" b="1">
                <a:hlinkClick r:id="rId2" action="ppaction://hlinkfile"/>
              </a:rPr>
              <a:t>clone</a:t>
            </a:r>
            <a:r>
              <a:rPr lang="en-US" altLang="zh-CN" sz="2400" b="1"/>
              <a:t>()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创建并返回此对象的一个副本。 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boolean </a:t>
            </a:r>
            <a:r>
              <a:rPr lang="en-US" altLang="zh-CN" sz="2400" b="1">
                <a:hlinkClick r:id="rId3" action="ppaction://hlinkfile"/>
              </a:rPr>
              <a:t>equals</a:t>
            </a:r>
            <a:r>
              <a:rPr lang="en-US" altLang="zh-CN" sz="2400" b="1"/>
              <a:t>(</a:t>
            </a:r>
            <a:r>
              <a:rPr lang="en-US" altLang="zh-CN" sz="2400" b="1">
                <a:hlinkClick r:id="rId4" action="ppaction://hlinkfile" tooltip="java.lang 中的类"/>
              </a:rPr>
              <a:t>Object</a:t>
            </a:r>
            <a:r>
              <a:rPr lang="en-US" altLang="zh-CN" sz="2400" b="1"/>
              <a:t> obj)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指示其他某个对象是否与此对象“相等”。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String </a:t>
            </a:r>
            <a:r>
              <a:rPr lang="en-US" altLang="zh-CN" sz="2400" b="1">
                <a:hlinkClick r:id="rId5" action="ppaction://hlinkfile"/>
              </a:rPr>
              <a:t>toString</a:t>
            </a:r>
            <a:r>
              <a:rPr lang="en-US" altLang="zh-CN" sz="2400" b="1"/>
              <a:t>() </a:t>
            </a:r>
            <a:br>
              <a:rPr lang="en-US" altLang="zh-CN" sz="2400" b="1"/>
            </a:br>
            <a:r>
              <a:rPr lang="en-US" altLang="zh-CN" sz="2400" b="1"/>
              <a:t>          </a:t>
            </a:r>
            <a:r>
              <a:rPr lang="zh-CN" altLang="en-US" sz="2400" b="1"/>
              <a:t>返回该对象的字符串表示。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int </a:t>
            </a:r>
            <a:r>
              <a:rPr lang="en-US" altLang="zh-CN" sz="2400" b="1">
                <a:hlinkClick r:id="rId6" action="ppaction://hlinkfile"/>
              </a:rPr>
              <a:t>hashCode</a:t>
            </a:r>
            <a:r>
              <a:rPr lang="en-US" altLang="zh-CN" sz="2400" b="1"/>
              <a:t>()  </a:t>
            </a:r>
            <a:r>
              <a:rPr lang="zh-CN" altLang="en-US" sz="2400" b="1"/>
              <a:t>返回该对象的哈希码值。 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void </a:t>
            </a:r>
            <a:r>
              <a:rPr lang="en-US" altLang="zh-CN" sz="2400" b="1">
                <a:hlinkClick r:id="rId7" action="ppaction://hlinkfile"/>
              </a:rPr>
              <a:t>wait</a:t>
            </a:r>
            <a:r>
              <a:rPr lang="en-US" altLang="zh-CN" sz="2400" b="1"/>
              <a:t>() </a:t>
            </a:r>
            <a:r>
              <a:rPr lang="zh-CN" altLang="en-US" sz="2400" b="1"/>
              <a:t>当前线程等待。</a:t>
            </a:r>
            <a:r>
              <a:rPr lang="zh-CN" altLang="en-US" sz="2400"/>
              <a:t> </a:t>
            </a:r>
            <a:endParaRPr lang="zh-CN" altLang="en-US" sz="24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void </a:t>
            </a:r>
            <a:r>
              <a:rPr lang="en-US" altLang="zh-CN" sz="2400" b="1">
                <a:hlinkClick r:id="rId8" action="ppaction://hlinkfile"/>
              </a:rPr>
              <a:t>notify</a:t>
            </a:r>
            <a:r>
              <a:rPr lang="en-US" altLang="zh-CN" sz="2400" b="1"/>
              <a:t>() </a:t>
            </a:r>
            <a:r>
              <a:rPr lang="zh-CN" altLang="en-US" sz="2400" b="1"/>
              <a:t>唤醒在此对象监视器上等待的单个线程。 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void </a:t>
            </a:r>
            <a:r>
              <a:rPr lang="en-US" altLang="zh-CN" sz="2400" b="1">
                <a:hlinkClick r:id="rId9" action="ppaction://hlinkfile"/>
              </a:rPr>
              <a:t>notifyAll</a:t>
            </a:r>
            <a:r>
              <a:rPr lang="en-US" altLang="zh-CN" sz="2400" b="1"/>
              <a:t>()  </a:t>
            </a:r>
            <a:r>
              <a:rPr lang="zh-CN" altLang="en-US" sz="2400" b="1"/>
              <a:t>唤醒在此对象监视器上等待的所有线程。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          </a:t>
            </a:r>
            <a:r>
              <a:rPr lang="zh-CN" altLang="en-US" sz="2400" b="1"/>
              <a:t> 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AADE056-B21A-4527-A1EF-EB942A2C4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17004"/>
            <a:ext cx="8229600" cy="777875"/>
          </a:xfrm>
        </p:spPr>
        <p:txBody>
          <a:bodyPr/>
          <a:lstStyle/>
          <a:p>
            <a:pPr marL="457200" indent="-457200" algn="l"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CC"/>
                </a:solidFill>
              </a:rPr>
              <a:t>toString</a:t>
            </a:r>
            <a:r>
              <a:rPr lang="zh-CN" altLang="en-US" sz="2800" b="1">
                <a:solidFill>
                  <a:srgbClr val="0000CC"/>
                </a:solidFill>
              </a:rPr>
              <a:t>方法</a:t>
            </a:r>
            <a:r>
              <a:rPr lang="en-US" altLang="zh-CN" sz="2800" b="1">
                <a:solidFill>
                  <a:srgbClr val="0000CC"/>
                </a:solidFill>
              </a:rPr>
              <a:t>: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2EC01964-ACED-4D6E-8154-732C729E4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639341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z="2400" b="1"/>
              <a:t>Object</a:t>
            </a:r>
            <a:r>
              <a:rPr lang="zh-CN" altLang="en-US" sz="2400" b="1"/>
              <a:t>类中定义有</a:t>
            </a:r>
            <a:r>
              <a:rPr lang="en-US" altLang="zh-CN" sz="2400" b="1"/>
              <a:t>public String toString()</a:t>
            </a:r>
            <a:r>
              <a:rPr lang="zh-CN" altLang="en-US" sz="2400" b="1"/>
              <a:t>方法，其返回值是</a:t>
            </a:r>
            <a:r>
              <a:rPr lang="en-US" altLang="zh-CN" sz="2400" b="1"/>
              <a:t>String</a:t>
            </a:r>
            <a:r>
              <a:rPr lang="zh-CN" altLang="en-US" sz="2400" b="1"/>
              <a:t>类型，描述当前对象的有关信息，在</a:t>
            </a:r>
            <a:r>
              <a:rPr lang="en-US" altLang="zh-CN" sz="2400" b="1"/>
              <a:t>Object</a:t>
            </a:r>
            <a:r>
              <a:rPr lang="zh-CN" altLang="en-US" sz="2400" b="1"/>
              <a:t>类的原始定义中，所返回的是对象所属类型名称及其哈希码。</a:t>
            </a:r>
          </a:p>
          <a:p>
            <a:pPr eaLnBrk="1" hangingPunct="1">
              <a:buFontTx/>
              <a:buNone/>
            </a:pPr>
            <a:endParaRPr lang="zh-CN" altLang="en-US" sz="2400" b="1"/>
          </a:p>
          <a:p>
            <a:pPr eaLnBrk="1" hangingPunct="1"/>
            <a:r>
              <a:rPr lang="zh-CN" altLang="en-US" sz="2400" b="1"/>
              <a:t>在进行</a:t>
            </a:r>
            <a:r>
              <a:rPr lang="en-US" altLang="zh-CN" sz="2400" b="1"/>
              <a:t>String</a:t>
            </a:r>
            <a:r>
              <a:rPr lang="zh-CN" altLang="en-US" sz="2400" b="1"/>
              <a:t>与其它类型数据的连接操作时（如：</a:t>
            </a:r>
            <a:r>
              <a:rPr lang="en-US" altLang="zh-CN" sz="2400" b="1"/>
              <a:t>System.out.println(“info”+person)),</a:t>
            </a:r>
            <a:r>
              <a:rPr lang="zh-CN" altLang="en-US" sz="2400" b="1"/>
              <a:t>将自动调用</a:t>
            </a:r>
            <a:r>
              <a:rPr lang="zh-CN" altLang="en-US" sz="2400" b="1">
                <a:solidFill>
                  <a:srgbClr val="0000CC"/>
                </a:solidFill>
              </a:rPr>
              <a:t>该对象类的</a:t>
            </a:r>
            <a:r>
              <a:rPr lang="en-US" altLang="zh-CN" sz="2400" b="1">
                <a:solidFill>
                  <a:srgbClr val="0000CC"/>
                </a:solidFill>
              </a:rPr>
              <a:t>toString()</a:t>
            </a:r>
            <a:r>
              <a:rPr lang="zh-CN" altLang="en-US" sz="2400" b="1">
                <a:solidFill>
                  <a:srgbClr val="0000CC"/>
                </a:solidFill>
              </a:rPr>
              <a:t>方法</a:t>
            </a:r>
            <a:r>
              <a:rPr lang="zh-CN" altLang="en-US" sz="2400" b="1"/>
              <a:t>； 基本数据类型会调用对应</a:t>
            </a:r>
            <a:r>
              <a:rPr lang="zh-CN" altLang="en-US" sz="2400" b="1">
                <a:solidFill>
                  <a:srgbClr val="0000CC"/>
                </a:solidFill>
              </a:rPr>
              <a:t>封装类的</a:t>
            </a:r>
            <a:r>
              <a:rPr lang="en-US" altLang="zh-CN" sz="2400" b="1">
                <a:solidFill>
                  <a:srgbClr val="0000CC"/>
                </a:solidFill>
              </a:rPr>
              <a:t>toString()</a:t>
            </a:r>
            <a:r>
              <a:rPr lang="zh-CN" altLang="en-US" sz="2400" b="1">
                <a:solidFill>
                  <a:srgbClr val="0000CC"/>
                </a:solidFill>
              </a:rPr>
              <a:t>方法</a:t>
            </a:r>
            <a:r>
              <a:rPr lang="zh-CN" altLang="en-US" sz="2400" b="1"/>
              <a:t>。</a:t>
            </a:r>
          </a:p>
          <a:p>
            <a:pPr eaLnBrk="1" hangingPunct="1">
              <a:buFontTx/>
              <a:buNone/>
            </a:pPr>
            <a:endParaRPr lang="zh-CN" altLang="en-US" sz="2400" b="1"/>
          </a:p>
          <a:p>
            <a:pPr eaLnBrk="1" hangingPunct="1"/>
            <a:r>
              <a:rPr lang="zh-CN" altLang="en-US" sz="2400" b="1"/>
              <a:t>可以根据需要在用户自定义类型中重写</a:t>
            </a:r>
            <a:r>
              <a:rPr lang="en-US" altLang="zh-CN" sz="2400" b="1"/>
              <a:t>toString()</a:t>
            </a:r>
            <a:r>
              <a:rPr lang="zh-CN" altLang="en-US" sz="2400" b="1"/>
              <a:t>方法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56CF1EC-D9FD-457D-A529-96B22A45A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535" y="728700"/>
            <a:ext cx="8352929" cy="5400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Lucida Console" panose="020B0609040504020204" pitchFamily="49" charset="0"/>
              </a:rPr>
              <a:t>此例打印出三个对象的字符串：其中</a:t>
            </a:r>
            <a:r>
              <a:rPr lang="en-US" altLang="zh-CN" sz="2400" b="1">
                <a:latin typeface="Lucida Console" panose="020B0609040504020204" pitchFamily="49" charset="0"/>
              </a:rPr>
              <a:t>Date</a:t>
            </a:r>
            <a:r>
              <a:rPr lang="zh-CN" altLang="en-US" sz="2400" b="1">
                <a:latin typeface="Lucida Console" panose="020B0609040504020204" pitchFamily="49" charset="0"/>
              </a:rPr>
              <a:t>是</a:t>
            </a:r>
            <a:r>
              <a:rPr lang="en-US" altLang="zh-CN" sz="2400" b="1">
                <a:latin typeface="Lucida Console" panose="020B0609040504020204" pitchFamily="49" charset="0"/>
              </a:rPr>
              <a:t>java</a:t>
            </a:r>
            <a:r>
              <a:rPr lang="zh-CN" altLang="en-US" sz="2400" b="1">
                <a:latin typeface="Lucida Console" panose="020B0609040504020204" pitchFamily="49" charset="0"/>
              </a:rPr>
              <a:t>中的类，覆盖了</a:t>
            </a:r>
            <a:r>
              <a:rPr lang="en-US" altLang="zh-CN" sz="2400" b="1">
                <a:latin typeface="Lucida Console" panose="020B0609040504020204" pitchFamily="49" charset="0"/>
              </a:rPr>
              <a:t>toString</a:t>
            </a:r>
            <a:r>
              <a:rPr lang="zh-CN" altLang="en-US" sz="2400" b="1">
                <a:latin typeface="Lucida Console" panose="020B0609040504020204" pitchFamily="49" charset="0"/>
              </a:rPr>
              <a:t>方法；</a:t>
            </a:r>
            <a:r>
              <a:rPr lang="en-US" altLang="zh-CN" sz="2400" b="1">
                <a:latin typeface="Lucida Console" panose="020B0609040504020204" pitchFamily="49" charset="0"/>
              </a:rPr>
              <a:t>Student</a:t>
            </a:r>
            <a:r>
              <a:rPr lang="zh-CN" altLang="en-US" sz="2400" b="1">
                <a:latin typeface="Lucida Console" panose="020B0609040504020204" pitchFamily="49" charset="0"/>
              </a:rPr>
              <a:t>是自己定义的类，覆盖了</a:t>
            </a:r>
            <a:r>
              <a:rPr lang="en-US" altLang="zh-CN" sz="2400" b="1">
                <a:latin typeface="Lucida Console" panose="020B0609040504020204" pitchFamily="49" charset="0"/>
              </a:rPr>
              <a:t>toString</a:t>
            </a:r>
            <a:r>
              <a:rPr lang="zh-CN" altLang="en-US" sz="2400" b="1">
                <a:latin typeface="Lucida Console" panose="020B0609040504020204" pitchFamily="49" charset="0"/>
              </a:rPr>
              <a:t>方法；</a:t>
            </a:r>
            <a:r>
              <a:rPr lang="en-US" altLang="zh-CN" sz="2400" b="1">
                <a:latin typeface="Lucida Console" panose="020B0609040504020204" pitchFamily="49" charset="0"/>
              </a:rPr>
              <a:t>TV</a:t>
            </a:r>
            <a:r>
              <a:rPr lang="zh-CN" altLang="en-US" sz="2400" b="1">
                <a:latin typeface="Lucida Console" panose="020B0609040504020204" pitchFamily="49" charset="0"/>
              </a:rPr>
              <a:t>是自定义的类，没有覆</a:t>
            </a:r>
            <a:r>
              <a:rPr lang="en-US" altLang="zh-CN" sz="2400" b="1">
                <a:latin typeface="Lucida Console" panose="020B0609040504020204" pitchFamily="49" charset="0"/>
              </a:rPr>
              <a:t>toString</a:t>
            </a:r>
            <a:r>
              <a:rPr lang="zh-CN" altLang="en-US" sz="2400" b="1">
                <a:latin typeface="Lucida Console" panose="020B0609040504020204" pitchFamily="49" charset="0"/>
              </a:rPr>
              <a:t>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>
              <a:latin typeface="Lucida Console" panose="020B0609040504020204" pitchFamily="49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import java.util.Date;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public class Example{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    public static void main (String args[ ]) 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        Date date=new Date();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        Student stu=new Student("</a:t>
            </a:r>
            <a:r>
              <a:rPr lang="zh-CN" altLang="en-US" sz="2400"/>
              <a:t>张三</a:t>
            </a:r>
            <a:r>
              <a:rPr lang="en-US" altLang="zh-CN" sz="2400"/>
              <a:t>", 89);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        TV tv=new TV("</a:t>
            </a:r>
            <a:r>
              <a:rPr lang="zh-CN" altLang="en-US" sz="2400"/>
              <a:t>电视机</a:t>
            </a:r>
            <a:r>
              <a:rPr lang="en-US" altLang="zh-CN" sz="2400"/>
              <a:t>", 8776);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        System.out.println(</a:t>
            </a:r>
            <a:r>
              <a:rPr lang="en-US" altLang="zh-CN" sz="2400">
                <a:solidFill>
                  <a:srgbClr val="0000CC"/>
                </a:solidFill>
              </a:rPr>
              <a:t>date</a:t>
            </a:r>
            <a:r>
              <a:rPr lang="en-US" altLang="zh-CN" sz="2400"/>
              <a:t>);  // </a:t>
            </a:r>
            <a:r>
              <a:rPr lang="en-US" altLang="zh-CN" sz="2400">
                <a:solidFill>
                  <a:srgbClr val="0000CC"/>
                </a:solidFill>
              </a:rPr>
              <a:t>date.toString();</a:t>
            </a:r>
            <a:endParaRPr lang="zh-CN" altLang="en-US" sz="2400">
              <a:solidFill>
                <a:srgbClr val="0000CC"/>
              </a:solidFill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        System.out.println(</a:t>
            </a:r>
            <a:r>
              <a:rPr lang="en-US" altLang="zh-CN" sz="2400">
                <a:solidFill>
                  <a:srgbClr val="0000CC"/>
                </a:solidFill>
              </a:rPr>
              <a:t>stu</a:t>
            </a:r>
            <a:r>
              <a:rPr lang="en-US" altLang="zh-CN" sz="2400"/>
              <a:t>);    // </a:t>
            </a:r>
            <a:r>
              <a:rPr lang="en-US" altLang="zh-CN" sz="2400">
                <a:solidFill>
                  <a:srgbClr val="0000CC"/>
                </a:solidFill>
              </a:rPr>
              <a:t>stu.toString</a:t>
            </a:r>
            <a:r>
              <a:rPr lang="en-US" altLang="zh-CN" sz="2400"/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        System.out.println(</a:t>
            </a:r>
            <a:r>
              <a:rPr lang="en-US" altLang="zh-CN" sz="2400">
                <a:solidFill>
                  <a:srgbClr val="0000CC"/>
                </a:solidFill>
              </a:rPr>
              <a:t>tv</a:t>
            </a:r>
            <a:r>
              <a:rPr lang="en-US" altLang="zh-CN" sz="2400"/>
              <a:t>);      // </a:t>
            </a:r>
            <a:r>
              <a:rPr lang="en-US" altLang="zh-CN" sz="2400">
                <a:solidFill>
                  <a:srgbClr val="0000CC"/>
                </a:solidFill>
              </a:rPr>
              <a:t>tv.toString</a:t>
            </a:r>
            <a:r>
              <a:rPr lang="en-US" altLang="zh-CN" sz="2400"/>
              <a:t>());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    }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}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003A296-BBC9-4EC0-9CAE-B49833F56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4450"/>
            <a:ext cx="8229600" cy="66976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class Student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String name;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double score;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Student (String name,double score)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this.name=name;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this.score=score;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public </a:t>
            </a:r>
            <a:r>
              <a:rPr lang="en-US" altLang="zh-CN" sz="2200" b="1">
                <a:solidFill>
                  <a:srgbClr val="0000CC"/>
                </a:solidFill>
              </a:rPr>
              <a:t>String toString()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return "</a:t>
            </a:r>
            <a:r>
              <a:rPr lang="zh-CN" altLang="en-US" sz="2200" b="1"/>
              <a:t>姓名</a:t>
            </a:r>
            <a:r>
              <a:rPr lang="en-US" altLang="zh-CN" sz="2200" b="1"/>
              <a:t>:"+name+",</a:t>
            </a:r>
            <a:r>
              <a:rPr lang="zh-CN" altLang="en-US" sz="2200" b="1"/>
              <a:t>分数</a:t>
            </a:r>
            <a:r>
              <a:rPr lang="en-US" altLang="zh-CN" sz="2200" b="1"/>
              <a:t>:"+score;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2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class TV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String name;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double price;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TV(String name,double price)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this.name=name;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this.price=price;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200" b="1"/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EBB9A105-B708-48B8-B036-836E270B2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3213100"/>
            <a:ext cx="4752975" cy="15525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运行结果：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Sun Oct 26 09:51:48 CST 2008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姓名</a:t>
            </a:r>
            <a:r>
              <a:rPr lang="en-US" altLang="zh-CN" sz="2400" b="1">
                <a:solidFill>
                  <a:schemeClr val="bg1"/>
                </a:solidFill>
              </a:rPr>
              <a:t>:</a:t>
            </a:r>
            <a:r>
              <a:rPr lang="zh-CN" altLang="en-US" sz="2400" b="1">
                <a:solidFill>
                  <a:schemeClr val="bg1"/>
                </a:solidFill>
              </a:rPr>
              <a:t>张三</a:t>
            </a:r>
            <a:r>
              <a:rPr lang="en-US" altLang="zh-CN" sz="2400" b="1">
                <a:solidFill>
                  <a:schemeClr val="bg1"/>
                </a:solidFill>
              </a:rPr>
              <a:t>,</a:t>
            </a:r>
            <a:r>
              <a:rPr lang="zh-CN" altLang="en-US" sz="2400" b="1">
                <a:solidFill>
                  <a:schemeClr val="bg1"/>
                </a:solidFill>
              </a:rPr>
              <a:t>分数</a:t>
            </a:r>
            <a:r>
              <a:rPr lang="en-US" altLang="zh-CN" sz="2400" b="1">
                <a:solidFill>
                  <a:schemeClr val="bg1"/>
                </a:solidFill>
              </a:rPr>
              <a:t>:89.0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TV@14318bb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69F8AD70-4748-4EE6-9494-B2832F3A5E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76672"/>
            <a:ext cx="8229600" cy="922338"/>
          </a:xfrm>
        </p:spPr>
        <p:txBody>
          <a:bodyPr/>
          <a:lstStyle/>
          <a:p>
            <a:pPr marL="457200" indent="-457200" algn="l"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CC"/>
                </a:solidFill>
              </a:rPr>
              <a:t>equals </a:t>
            </a:r>
            <a:r>
              <a:rPr lang="zh-CN" altLang="en-US" sz="2800" b="1">
                <a:solidFill>
                  <a:srgbClr val="0000CC"/>
                </a:solidFill>
              </a:rPr>
              <a:t>方法</a:t>
            </a:r>
            <a:r>
              <a:rPr lang="en-US" altLang="zh-CN" sz="2800">
                <a:solidFill>
                  <a:srgbClr val="0000CC"/>
                </a:solidFill>
              </a:rPr>
              <a:t>: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181F25F-A39B-4A18-AAEF-C61B488D56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556172"/>
            <a:ext cx="9036050" cy="46799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public boolean </a:t>
            </a:r>
            <a:r>
              <a:rPr lang="en-US" altLang="zh-CN" sz="2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equals</a:t>
            </a:r>
            <a:r>
              <a:rPr lang="en-US" altLang="zh-CN" sz="2200" b="1"/>
              <a:t>(Object obj)</a:t>
            </a:r>
            <a:r>
              <a:rPr lang="zh-CN" altLang="en-US" sz="2200" b="1"/>
              <a:t>方法：比较引用类型数据的等价性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2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equals()</a:t>
            </a:r>
            <a:r>
              <a:rPr lang="zh-CN" altLang="en-US" sz="2200" b="1"/>
              <a:t>方法与</a:t>
            </a:r>
            <a:r>
              <a:rPr lang="en-US" altLang="zh-CN" sz="2200" b="1"/>
              <a:t>==</a:t>
            </a:r>
            <a:r>
              <a:rPr lang="zh-CN" altLang="en-US" sz="2200" b="1"/>
              <a:t>操作符的区别：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200" b="1"/>
              <a:t>equals()</a:t>
            </a:r>
            <a:r>
              <a:rPr lang="zh-CN" altLang="en-US" sz="2200" b="1"/>
              <a:t>方法只能比较引用类型数据 ，</a:t>
            </a:r>
            <a:r>
              <a:rPr lang="en-US" altLang="zh-CN" sz="2200" b="1"/>
              <a:t>x.equals(y)</a:t>
            </a:r>
            <a:r>
              <a:rPr lang="zh-CN" altLang="en-US" sz="2200" b="1"/>
              <a:t>当</a:t>
            </a:r>
            <a:r>
              <a:rPr lang="en-US" altLang="zh-CN" sz="2200" b="1"/>
              <a:t>x</a:t>
            </a:r>
            <a:r>
              <a:rPr lang="zh-CN" altLang="en-US" sz="2200" b="1"/>
              <a:t>和</a:t>
            </a:r>
            <a:r>
              <a:rPr lang="en-US" altLang="zh-CN" sz="2200" b="1"/>
              <a:t>y</a:t>
            </a:r>
            <a:r>
              <a:rPr lang="zh-CN" altLang="en-US" sz="2200" b="1"/>
              <a:t>是</a:t>
            </a:r>
            <a:r>
              <a:rPr lang="zh-CN" altLang="en-US" sz="2200" b="1">
                <a:solidFill>
                  <a:srgbClr val="0000CC"/>
                </a:solidFill>
              </a:rPr>
              <a:t>同一个对象的引用时</a:t>
            </a:r>
            <a:r>
              <a:rPr lang="zh-CN" altLang="en-US" sz="2200" b="1"/>
              <a:t>返回</a:t>
            </a:r>
            <a:r>
              <a:rPr lang="en-US" altLang="zh-CN" sz="2200" b="1"/>
              <a:t>true</a:t>
            </a:r>
            <a:r>
              <a:rPr lang="zh-CN" altLang="en-US" sz="2200" b="1"/>
              <a:t>否则返回</a:t>
            </a:r>
            <a:r>
              <a:rPr lang="en-US" altLang="zh-CN" sz="2200" b="1"/>
              <a:t>false</a:t>
            </a:r>
            <a:r>
              <a:rPr lang="zh-CN" altLang="en-US" sz="2200" b="1"/>
              <a:t>；而</a:t>
            </a:r>
            <a:r>
              <a:rPr lang="en-US" altLang="zh-CN" sz="2200" b="1"/>
              <a:t>==</a:t>
            </a:r>
            <a:r>
              <a:rPr lang="zh-CN" altLang="en-US" sz="2200" b="1"/>
              <a:t>可以比较引用类型及基本类型数据；</a:t>
            </a:r>
          </a:p>
          <a:p>
            <a:pPr eaLnBrk="1" hangingPunct="1">
              <a:lnSpc>
                <a:spcPct val="80000"/>
              </a:lnSpc>
            </a:pPr>
            <a:endParaRPr lang="zh-CN" altLang="en-US" sz="1000" b="1"/>
          </a:p>
          <a:p>
            <a:pPr eaLnBrk="1" hangingPunct="1">
              <a:lnSpc>
                <a:spcPct val="80000"/>
              </a:lnSpc>
            </a:pPr>
            <a:r>
              <a:rPr lang="zh-CN" altLang="en-US" sz="2200" b="1"/>
              <a:t> </a:t>
            </a:r>
            <a:r>
              <a:rPr lang="en-US" altLang="zh-CN" sz="2200" b="1"/>
              <a:t>equals </a:t>
            </a:r>
            <a:r>
              <a:rPr lang="zh-CN" altLang="en-US" sz="2200" b="1"/>
              <a:t>方法存在特例，对</a:t>
            </a:r>
            <a:r>
              <a:rPr lang="en-US" altLang="zh-CN" sz="2200" b="1">
                <a:solidFill>
                  <a:srgbClr val="0000CC"/>
                </a:solidFill>
              </a:rPr>
              <a:t>File</a:t>
            </a:r>
            <a:r>
              <a:rPr lang="zh-CN" altLang="en-US" sz="2200" b="1">
                <a:solidFill>
                  <a:srgbClr val="0000CC"/>
                </a:solidFill>
              </a:rPr>
              <a:t>，</a:t>
            </a:r>
            <a:r>
              <a:rPr lang="en-US" altLang="zh-CN" sz="2200" b="1">
                <a:solidFill>
                  <a:srgbClr val="0000CC"/>
                </a:solidFill>
              </a:rPr>
              <a:t>String</a:t>
            </a:r>
            <a:r>
              <a:rPr lang="zh-CN" altLang="en-US" sz="2200" b="1">
                <a:solidFill>
                  <a:srgbClr val="0000CC"/>
                </a:solidFill>
              </a:rPr>
              <a:t>， </a:t>
            </a:r>
            <a:r>
              <a:rPr lang="en-US" altLang="zh-CN" sz="2200" b="1">
                <a:solidFill>
                  <a:srgbClr val="0000CC"/>
                </a:solidFill>
              </a:rPr>
              <a:t>Date </a:t>
            </a:r>
            <a:r>
              <a:rPr lang="zh-CN" altLang="en-US" sz="2200" b="1">
                <a:solidFill>
                  <a:srgbClr val="0000CC"/>
                </a:solidFill>
              </a:rPr>
              <a:t>及封装类</a:t>
            </a:r>
            <a:r>
              <a:rPr lang="zh-CN" altLang="en-US" sz="2200" b="1"/>
              <a:t>等类型来说，是比较类型及对象的内容而不考虑引用的是否为同一实例。它们重写了</a:t>
            </a:r>
            <a:r>
              <a:rPr lang="en-US" altLang="zh-CN" sz="2200" b="1"/>
              <a:t>Object</a:t>
            </a:r>
            <a:r>
              <a:rPr lang="zh-CN" altLang="en-US" sz="2200" b="1"/>
              <a:t>的</a:t>
            </a:r>
            <a:r>
              <a:rPr lang="en-US" altLang="zh-CN" sz="2200" b="1"/>
              <a:t>equals</a:t>
            </a:r>
            <a:r>
              <a:rPr lang="zh-CN" altLang="en-US" sz="2200" b="1"/>
              <a:t>方法，调用这些类的</a:t>
            </a:r>
            <a:r>
              <a:rPr lang="en-US" altLang="zh-CN" sz="2200" b="1"/>
              <a:t>equals</a:t>
            </a:r>
            <a:r>
              <a:rPr lang="zh-CN" altLang="en-US" sz="2200" b="1"/>
              <a:t>方法：</a:t>
            </a:r>
            <a:r>
              <a:rPr lang="en-US" altLang="zh-CN" sz="2200" b="1"/>
              <a:t>x.equals(y)</a:t>
            </a:r>
            <a:r>
              <a:rPr lang="zh-CN" altLang="en-US" sz="2200" b="1"/>
              <a:t>，当</a:t>
            </a:r>
            <a:r>
              <a:rPr lang="en-US" altLang="zh-CN" sz="2200" b="1"/>
              <a:t>x</a:t>
            </a:r>
            <a:r>
              <a:rPr lang="zh-CN" altLang="en-US" sz="2200" b="1"/>
              <a:t>和</a:t>
            </a:r>
            <a:r>
              <a:rPr lang="en-US" altLang="zh-CN" sz="2200" b="1"/>
              <a:t>y</a:t>
            </a:r>
            <a:r>
              <a:rPr lang="zh-CN" altLang="en-US" sz="2200" b="1"/>
              <a:t>所引用的对象是</a:t>
            </a:r>
            <a:r>
              <a:rPr lang="zh-CN" altLang="en-US" sz="2200" b="1">
                <a:solidFill>
                  <a:srgbClr val="FF0066"/>
                </a:solidFill>
              </a:rPr>
              <a:t>同一类对象且属性内容相等时</a:t>
            </a:r>
            <a:r>
              <a:rPr lang="zh-CN" altLang="en-US" sz="2200" b="1"/>
              <a:t>（并不一定是相同对象），返回</a:t>
            </a:r>
            <a:r>
              <a:rPr lang="en-US" altLang="zh-CN" sz="2200" b="1"/>
              <a:t>true</a:t>
            </a:r>
            <a:r>
              <a:rPr lang="zh-CN" altLang="en-US" sz="2200" b="1"/>
              <a:t>否则返回</a:t>
            </a:r>
            <a:r>
              <a:rPr lang="en-US" altLang="zh-CN" sz="2200" b="1"/>
              <a:t>false</a:t>
            </a:r>
            <a:r>
              <a:rPr lang="zh-CN" altLang="en-US" sz="2200" b="1"/>
              <a:t>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1000" b="1"/>
          </a:p>
          <a:p>
            <a:pPr eaLnBrk="1" hangingPunct="1">
              <a:lnSpc>
                <a:spcPct val="80000"/>
              </a:lnSpc>
            </a:pPr>
            <a:r>
              <a:rPr lang="zh-CN" altLang="en-US" sz="2200" b="1"/>
              <a:t>可以根据需要在用户自定义类型中重写</a:t>
            </a:r>
            <a:r>
              <a:rPr lang="en-US" altLang="zh-CN" sz="2200" b="1"/>
              <a:t>equals</a:t>
            </a:r>
            <a:r>
              <a:rPr lang="zh-CN" altLang="en-US" sz="2200" b="1"/>
              <a:t>方法，以改变对类的等价性评价标准。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BD48D83-081D-4125-914A-CC7E42B0F4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0"/>
            <a:ext cx="8229600" cy="66690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/>
              <a:t>public class TestEquals1 {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public static void main(String[ ] args) {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	Cat c1=new Cat(1,2,3);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	Cat c2=new Cat(1,2,3);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	System.out.println(</a:t>
            </a:r>
            <a:r>
              <a:rPr lang="en-US" altLang="zh-CN" sz="2400">
                <a:solidFill>
                  <a:srgbClr val="FF0066"/>
                </a:solidFill>
              </a:rPr>
              <a:t>c1==c2</a:t>
            </a:r>
            <a:r>
              <a:rPr lang="en-US" altLang="zh-CN" sz="2400"/>
              <a:t>);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}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}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class Cat {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int color, height, weight;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public Cat(int color, int height, int weight) {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	this.color = color;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	this.height = height;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	this.weight = weight;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}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}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C9619DD8-D5F5-4DB2-BBB3-340CBFE17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475" y="2495550"/>
            <a:ext cx="2916238" cy="1004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</a:rPr>
              <a:t>运行结果：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false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5D5688E0-B37F-4180-A101-6F02FD8CA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algn="l" eaLnBrk="1" hangingPunct="1"/>
            <a:r>
              <a:rPr lang="zh-CN" altLang="en-US" sz="2800" b="1"/>
              <a:t>对上例的内存分析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9FD832B-C891-4B7F-B08F-3A5AAE32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989138"/>
            <a:ext cx="2449512" cy="36004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F20698AF-46A6-43EF-B77D-5EC0FA227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1628775"/>
            <a:ext cx="4105275" cy="43926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B0C079CF-41E1-47CE-8BB3-72AE5E948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933825"/>
            <a:ext cx="1081088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/>
              <a:t>c2</a:t>
            </a:r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62C15D03-48FD-413D-8A10-0E29E14A0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724400"/>
            <a:ext cx="1152525" cy="5762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/>
              <a:t>c1</a:t>
            </a:r>
          </a:p>
        </p:txBody>
      </p:sp>
      <p:sp>
        <p:nvSpPr>
          <p:cNvPr id="32775" name="Rectangle 7">
            <a:extLst>
              <a:ext uri="{FF2B5EF4-FFF2-40B4-BE49-F238E27FC236}">
                <a16:creationId xmlns:a16="http://schemas.microsoft.com/office/drawing/2014/main" id="{38AC9D6A-1E4D-42E1-87CC-FBFFDC8D6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73238"/>
            <a:ext cx="1655763" cy="1943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2776" name="Rectangle 8">
            <a:extLst>
              <a:ext uri="{FF2B5EF4-FFF2-40B4-BE49-F238E27FC236}">
                <a16:creationId xmlns:a16="http://schemas.microsoft.com/office/drawing/2014/main" id="{3DE58732-242A-4BBD-92D1-3AF62872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1989138"/>
            <a:ext cx="865187" cy="2873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/>
              <a:t>1</a:t>
            </a:r>
          </a:p>
        </p:txBody>
      </p:sp>
      <p:sp>
        <p:nvSpPr>
          <p:cNvPr id="32777" name="Rectangle 9">
            <a:extLst>
              <a:ext uri="{FF2B5EF4-FFF2-40B4-BE49-F238E27FC236}">
                <a16:creationId xmlns:a16="http://schemas.microsoft.com/office/drawing/2014/main" id="{215F9853-0CCF-4241-B4EC-F0028ED7C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2492375"/>
            <a:ext cx="9366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/>
              <a:t>2</a:t>
            </a:r>
          </a:p>
        </p:txBody>
      </p:sp>
      <p:sp>
        <p:nvSpPr>
          <p:cNvPr id="32778" name="Rectangle 10">
            <a:extLst>
              <a:ext uri="{FF2B5EF4-FFF2-40B4-BE49-F238E27FC236}">
                <a16:creationId xmlns:a16="http://schemas.microsoft.com/office/drawing/2014/main" id="{C61EC31F-DA6C-4DF7-8EE9-1ADAA3B93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3141663"/>
            <a:ext cx="1081087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/>
              <a:t>3</a:t>
            </a:r>
          </a:p>
        </p:txBody>
      </p:sp>
      <p:sp>
        <p:nvSpPr>
          <p:cNvPr id="32779" name="Rectangle 11">
            <a:extLst>
              <a:ext uri="{FF2B5EF4-FFF2-40B4-BE49-F238E27FC236}">
                <a16:creationId xmlns:a16="http://schemas.microsoft.com/office/drawing/2014/main" id="{FCC0FA42-6B72-4705-97C1-E22D6DEA0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3789363"/>
            <a:ext cx="1512888" cy="20875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2780" name="Rectangle 12">
            <a:extLst>
              <a:ext uri="{FF2B5EF4-FFF2-40B4-BE49-F238E27FC236}">
                <a16:creationId xmlns:a16="http://schemas.microsoft.com/office/drawing/2014/main" id="{224E03EF-EA76-400E-97AD-D96B8460D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4005263"/>
            <a:ext cx="1008062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/>
              <a:t>1</a:t>
            </a:r>
          </a:p>
        </p:txBody>
      </p:sp>
      <p:sp>
        <p:nvSpPr>
          <p:cNvPr id="32781" name="Rectangle 13">
            <a:extLst>
              <a:ext uri="{FF2B5EF4-FFF2-40B4-BE49-F238E27FC236}">
                <a16:creationId xmlns:a16="http://schemas.microsoft.com/office/drawing/2014/main" id="{7693B76A-1A27-4445-81D1-D691999B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4724400"/>
            <a:ext cx="1152525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/>
              <a:t>2</a:t>
            </a:r>
          </a:p>
        </p:txBody>
      </p:sp>
      <p:sp>
        <p:nvSpPr>
          <p:cNvPr id="32782" name="Rectangle 14">
            <a:extLst>
              <a:ext uri="{FF2B5EF4-FFF2-40B4-BE49-F238E27FC236}">
                <a16:creationId xmlns:a16="http://schemas.microsoft.com/office/drawing/2014/main" id="{344FC59B-0865-415B-93B1-09516902F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5373688"/>
            <a:ext cx="11525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/>
              <a:t>3</a:t>
            </a:r>
          </a:p>
        </p:txBody>
      </p:sp>
      <p:sp>
        <p:nvSpPr>
          <p:cNvPr id="32783" name="Line 15">
            <a:extLst>
              <a:ext uri="{FF2B5EF4-FFF2-40B4-BE49-F238E27FC236}">
                <a16:creationId xmlns:a16="http://schemas.microsoft.com/office/drawing/2014/main" id="{CDF5BEC7-4258-4C9A-87CA-E85E3F96B7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0338" y="3357563"/>
            <a:ext cx="1943100" cy="7921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2784" name="Line 16">
            <a:extLst>
              <a:ext uri="{FF2B5EF4-FFF2-40B4-BE49-F238E27FC236}">
                <a16:creationId xmlns:a16="http://schemas.microsoft.com/office/drawing/2014/main" id="{3DC3FA29-B090-44D4-980D-B8459105AE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0338" y="4797425"/>
            <a:ext cx="3671887" cy="3603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0439E46C-E6DA-4C71-9D69-ADDF24231D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576263"/>
            <a:ext cx="5338762" cy="765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2400" b="1"/>
              <a:t>覆盖</a:t>
            </a:r>
            <a:r>
              <a:rPr lang="en-US" altLang="zh-CN" sz="2400" b="1"/>
              <a:t>equals()</a:t>
            </a:r>
            <a:r>
              <a:rPr lang="zh-CN" altLang="en-US" sz="2400" b="1"/>
              <a:t>方法</a:t>
            </a:r>
            <a:r>
              <a:rPr lang="en-US" altLang="zh-CN" sz="2400" b="1"/>
              <a:t>:</a:t>
            </a:r>
          </a:p>
          <a:p>
            <a:pPr eaLnBrk="1" hangingPunct="1">
              <a:buFontTx/>
              <a:buNone/>
            </a:pPr>
            <a:endParaRPr lang="en-US" altLang="zh-CN" sz="2200" b="1"/>
          </a:p>
          <a:p>
            <a:pPr eaLnBrk="1" hangingPunct="1">
              <a:buFontTx/>
              <a:buNone/>
            </a:pPr>
            <a:endParaRPr lang="en-US" altLang="zh-CN" sz="2200" b="1"/>
          </a:p>
        </p:txBody>
      </p:sp>
      <p:sp>
        <p:nvSpPr>
          <p:cNvPr id="34819" name="Text Box 5">
            <a:extLst>
              <a:ext uri="{FF2B5EF4-FFF2-40B4-BE49-F238E27FC236}">
                <a16:creationId xmlns:a16="http://schemas.microsoft.com/office/drawing/2014/main" id="{6697B3B3-F723-41CA-8111-6B2151BA6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28775"/>
            <a:ext cx="8208962" cy="39862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b="1"/>
              <a:t>public boolean </a:t>
            </a:r>
            <a:r>
              <a:rPr lang="en-US" altLang="zh-CN" sz="2200" b="1">
                <a:solidFill>
                  <a:srgbClr val="0000CC"/>
                </a:solidFill>
              </a:rPr>
              <a:t>equals</a:t>
            </a:r>
            <a:r>
              <a:rPr lang="en-US" altLang="zh-CN" sz="2200" b="1"/>
              <a:t>(Object obj){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b="1"/>
              <a:t>	if(obj==null) return false;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b="1"/>
              <a:t>	else if(obj instanceof Cat){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b="1"/>
              <a:t>	Cat c=(Cat)obj;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b="1"/>
              <a:t>	</a:t>
            </a:r>
            <a:r>
              <a:rPr lang="en-US" altLang="zh-CN" sz="2200" b="1">
                <a:highlight>
                  <a:srgbClr val="00FFFF"/>
                </a:highlight>
              </a:rPr>
              <a:t>if(c.color==this.color &amp;&amp; c.height==this.height &amp;&amp;</a:t>
            </a:r>
            <a:r>
              <a:rPr lang="en-US" altLang="zh-CN" sz="2200" b="1"/>
              <a:t>            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b="1"/>
              <a:t>               </a:t>
            </a:r>
            <a:r>
              <a:rPr lang="en-US" altLang="zh-CN" sz="2200" b="1">
                <a:highlight>
                  <a:srgbClr val="00FFFF"/>
                </a:highlight>
              </a:rPr>
              <a:t>c.weight==this.weight) return true;  }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b="1"/>
              <a:t>       return false; }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00" b="1"/>
              <a:t>}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2C7A24B6-66F9-493C-AE15-A834BA961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406400"/>
            <a:ext cx="8507412" cy="6335713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public class TestEquals3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	public static void main(String[] args)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	String s3= “hello”;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	String s4 = “hello”;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	 System.out.println(</a:t>
            </a:r>
            <a:r>
              <a:rPr lang="en-US" altLang="zh-CN" sz="2400">
                <a:solidFill>
                  <a:srgbClr val="FF0066"/>
                </a:solidFill>
              </a:rPr>
              <a:t>s3==s4</a:t>
            </a:r>
            <a:r>
              <a:rPr lang="en-US" altLang="zh-CN" sz="2400"/>
              <a:t>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     System.out.println(s3.equals(s4));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String</a:t>
            </a:r>
            <a:r>
              <a:rPr lang="zh-CN" altLang="en-US" sz="2000" b="1">
                <a:solidFill>
                  <a:srgbClr val="0000CC"/>
                </a:solidFill>
              </a:rPr>
              <a:t>的“</a:t>
            </a:r>
            <a:r>
              <a:rPr lang="en-US" altLang="zh-CN" sz="2000" b="1">
                <a:solidFill>
                  <a:srgbClr val="0000CC"/>
                </a:solidFill>
              </a:rPr>
              <a:t>==” </a:t>
            </a:r>
            <a:r>
              <a:rPr lang="zh-CN" altLang="en-US" sz="2000" b="1">
                <a:solidFill>
                  <a:srgbClr val="0000CC"/>
                </a:solidFill>
              </a:rPr>
              <a:t>方法：比较是否指向同一个对象。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solidFill>
                  <a:srgbClr val="0000CC"/>
                </a:solidFill>
              </a:rPr>
              <a:t>String</a:t>
            </a:r>
            <a:r>
              <a:rPr lang="zh-CN" altLang="en-US" sz="2000" b="1">
                <a:solidFill>
                  <a:srgbClr val="0000CC"/>
                </a:solidFill>
              </a:rPr>
              <a:t>的“</a:t>
            </a:r>
            <a:r>
              <a:rPr lang="en-US" altLang="zh-CN" sz="2000" b="1">
                <a:solidFill>
                  <a:srgbClr val="0000CC"/>
                </a:solidFill>
              </a:rPr>
              <a:t>equals”</a:t>
            </a:r>
            <a:r>
              <a:rPr lang="zh-CN" altLang="en-US" sz="2000" b="1">
                <a:solidFill>
                  <a:srgbClr val="0000CC"/>
                </a:solidFill>
              </a:rPr>
              <a:t>方法：比较指向的对象内容是否相同</a:t>
            </a:r>
            <a:r>
              <a:rPr lang="zh-CN" altLang="en-US" sz="2400" b="1"/>
              <a:t>。</a:t>
            </a:r>
            <a:endParaRPr lang="en-US" altLang="zh-CN" sz="24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 b="1"/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88FBE7B3-3D74-4F97-AC19-CF8DD7346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4006850"/>
            <a:ext cx="2735263" cy="15525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运行结果：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66"/>
                </a:solidFill>
              </a:rPr>
              <a:t>true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true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="1">
              <a:solidFill>
                <a:schemeClr val="bg1"/>
              </a:solidFill>
            </a:endParaRPr>
          </a:p>
        </p:txBody>
      </p:sp>
      <p:sp>
        <p:nvSpPr>
          <p:cNvPr id="36868" name="AutoShape 4">
            <a:extLst>
              <a:ext uri="{FF2B5EF4-FFF2-40B4-BE49-F238E27FC236}">
                <a16:creationId xmlns:a16="http://schemas.microsoft.com/office/drawing/2014/main" id="{C2B28F3B-B162-4C74-86B9-66600ADC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04813"/>
            <a:ext cx="3097213" cy="2349500"/>
          </a:xfrm>
          <a:prstGeom prst="wedgeRectCallout">
            <a:avLst>
              <a:gd name="adj1" fmla="val -137083"/>
              <a:gd name="adj2" fmla="val 42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jvm </a:t>
            </a:r>
            <a:r>
              <a:rPr lang="zh-CN" altLang="en-US" sz="2400" b="1"/>
              <a:t>在</a:t>
            </a:r>
            <a:r>
              <a:rPr lang="en-US" altLang="zh-CN" sz="2400" b="1"/>
              <a:t>strings pool</a:t>
            </a:r>
            <a:r>
              <a:rPr lang="zh-CN" altLang="en-US" sz="2400" b="1"/>
              <a:t>中找不到值为“</a:t>
            </a:r>
            <a:r>
              <a:rPr lang="en-US" altLang="zh-CN" sz="2400" b="1"/>
              <a:t>hello”</a:t>
            </a:r>
            <a:r>
              <a:rPr lang="zh-CN" altLang="en-US" sz="2400" b="1"/>
              <a:t>的字符串，因此在堆上创建一个</a:t>
            </a:r>
            <a:r>
              <a:rPr lang="en-US" altLang="zh-CN" sz="2400" b="1"/>
              <a:t>String</a:t>
            </a:r>
            <a:r>
              <a:rPr lang="zh-CN" altLang="en-US" sz="2400" b="1"/>
              <a:t>对象，并将该对象的引用加入</a:t>
            </a:r>
            <a:r>
              <a:rPr lang="en-US" altLang="zh-CN" sz="2400" b="1"/>
              <a:t>strings pool</a:t>
            </a:r>
            <a:r>
              <a:rPr lang="zh-CN" altLang="en-US" sz="2400" b="1"/>
              <a:t> </a:t>
            </a:r>
          </a:p>
        </p:txBody>
      </p:sp>
      <p:sp>
        <p:nvSpPr>
          <p:cNvPr id="36869" name="AutoShape 5">
            <a:extLst>
              <a:ext uri="{FF2B5EF4-FFF2-40B4-BE49-F238E27FC236}">
                <a16:creationId xmlns:a16="http://schemas.microsoft.com/office/drawing/2014/main" id="{5B36C38E-531E-4852-B0A6-6942D5897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925763"/>
            <a:ext cx="3097213" cy="1943100"/>
          </a:xfrm>
          <a:prstGeom prst="wedgeRectCallout">
            <a:avLst>
              <a:gd name="adj1" fmla="val -132546"/>
              <a:gd name="adj2" fmla="val -9406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/>
              <a:t>此时，</a:t>
            </a:r>
            <a:r>
              <a:rPr lang="en-US" altLang="zh-CN" sz="2400" b="1"/>
              <a:t>jvm</a:t>
            </a:r>
            <a:r>
              <a:rPr lang="zh-CN" altLang="en-US" sz="2400" b="1"/>
              <a:t>发现</a:t>
            </a:r>
            <a:r>
              <a:rPr lang="en-US" altLang="zh-CN" sz="2400" b="1"/>
              <a:t>strings pool</a:t>
            </a:r>
            <a:r>
              <a:rPr lang="zh-CN" altLang="en-US" sz="2400" b="1"/>
              <a:t>中已有“</a:t>
            </a:r>
            <a:r>
              <a:rPr lang="en-US" altLang="zh-CN" sz="2400" b="1"/>
              <a:t>hello”</a:t>
            </a:r>
            <a:r>
              <a:rPr lang="zh-CN" altLang="en-US" sz="2400" b="1"/>
              <a:t>对象，因此直接返回</a:t>
            </a:r>
            <a:r>
              <a:rPr lang="en-US" altLang="zh-CN" sz="2400" b="1"/>
              <a:t>s3</a:t>
            </a:r>
            <a:r>
              <a:rPr lang="zh-CN" altLang="en-US" sz="2400" b="1"/>
              <a:t>所指向的对象给</a:t>
            </a:r>
            <a:r>
              <a:rPr lang="en-US" altLang="zh-CN" sz="2400" b="1"/>
              <a:t>s4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3EF1EE36-95B8-42B0-96EE-CBB425134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6088" y="549275"/>
            <a:ext cx="8229600" cy="5256213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/>
              <a:t>public class TestEquals4 {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public static void main(String[] args){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String s1= </a:t>
            </a:r>
            <a:r>
              <a:rPr lang="en-US" altLang="zh-CN" sz="2400">
                <a:solidFill>
                  <a:srgbClr val="FF0000"/>
                </a:solidFill>
              </a:rPr>
              <a:t>new</a:t>
            </a:r>
            <a:r>
              <a:rPr lang="en-US" altLang="zh-CN" sz="2400"/>
              <a:t> String("hello");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String s2 = </a:t>
            </a:r>
            <a:r>
              <a:rPr lang="en-US" altLang="zh-CN" sz="2400">
                <a:solidFill>
                  <a:srgbClr val="FF0000"/>
                </a:solidFill>
              </a:rPr>
              <a:t>new</a:t>
            </a:r>
            <a:r>
              <a:rPr lang="en-US" altLang="zh-CN" sz="2400"/>
              <a:t> String("hello");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System.out.println(s1==s2);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    System.out.println(s1.equals(s2)); 		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	}</a:t>
            </a:r>
          </a:p>
          <a:p>
            <a:pPr eaLnBrk="1" hangingPunct="1">
              <a:buFontTx/>
              <a:buNone/>
            </a:pPr>
            <a:r>
              <a:rPr lang="en-US" altLang="zh-CN" sz="2400"/>
              <a:t>}</a:t>
            </a:r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en-US" altLang="zh-CN"/>
          </a:p>
          <a:p>
            <a:pPr eaLnBrk="1" hangingPunct="1">
              <a:buFontTx/>
              <a:buNone/>
            </a:pPr>
            <a:endParaRPr lang="zh-CN" altLang="en-US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9757513F-634B-4605-859E-F86653CDF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3789363"/>
            <a:ext cx="2735263" cy="11874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运行结果：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false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38916" name="AutoShape 4">
            <a:extLst>
              <a:ext uri="{FF2B5EF4-FFF2-40B4-BE49-F238E27FC236}">
                <a16:creationId xmlns:a16="http://schemas.microsoft.com/office/drawing/2014/main" id="{51CB8296-64E4-4407-B677-8554DE8A7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981075"/>
            <a:ext cx="3097213" cy="2376488"/>
          </a:xfrm>
          <a:prstGeom prst="wedgeRectCallout">
            <a:avLst>
              <a:gd name="adj1" fmla="val -74037"/>
              <a:gd name="adj2" fmla="val 18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/>
              <a:t>调用</a:t>
            </a:r>
            <a:r>
              <a:rPr lang="en-US" altLang="zh-CN" sz="2400" b="1"/>
              <a:t>new</a:t>
            </a:r>
            <a:r>
              <a:rPr lang="zh-CN" altLang="en-US" sz="2400" b="1"/>
              <a:t>关键字时，</a:t>
            </a:r>
            <a:r>
              <a:rPr lang="en-US" altLang="zh-CN" sz="2400" b="1"/>
              <a:t>JVM</a:t>
            </a:r>
            <a:r>
              <a:rPr lang="zh-CN" altLang="en-US" sz="2400" b="1"/>
              <a:t>不会去判断堆中是否已经存在了该对象，而是直接再新建一个对象，然后在栈中新建该对象的引用。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2">
            <a:extLst>
              <a:ext uri="{FF2B5EF4-FFF2-40B4-BE49-F238E27FC236}">
                <a16:creationId xmlns:a16="http://schemas.microsoft.com/office/drawing/2014/main" id="{F012C336-E2C4-4B69-8211-57CE9C35E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96" y="460495"/>
            <a:ext cx="8244408" cy="593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>
                <a:latin typeface="+mn-ea"/>
                <a:ea typeface="+mn-ea"/>
              </a:rPr>
              <a:t>编译器将类型参数翻译成字节码时，并默认用</a:t>
            </a:r>
            <a:r>
              <a:rPr lang="en-US" altLang="zh-CN" sz="2400" b="1">
                <a:latin typeface="+mn-ea"/>
                <a:ea typeface="+mn-ea"/>
              </a:rPr>
              <a:t>Object</a:t>
            </a:r>
            <a:r>
              <a:rPr lang="zh-CN" altLang="en-US" sz="2400" b="1">
                <a:latin typeface="+mn-ea"/>
                <a:ea typeface="+mn-ea"/>
              </a:rPr>
              <a:t>类型来替换</a:t>
            </a:r>
            <a:r>
              <a:rPr lang="zh-CN" altLang="en-US" sz="2400" b="1">
                <a:latin typeface="+mn-ea"/>
              </a:rPr>
              <a:t>类型参数，这一过程被称为“擦除”。</a:t>
            </a:r>
            <a:endParaRPr lang="en-US" altLang="zh-CN" sz="2400" b="1">
              <a:latin typeface="+mn-ea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2200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//</a:t>
            </a:r>
            <a:r>
              <a:rPr lang="zh-CN" altLang="en-US" sz="2200" b="1">
                <a:latin typeface="Tahoma" panose="020B0604030504040204" pitchFamily="34" charset="0"/>
              </a:rPr>
              <a:t>编译后的</a:t>
            </a:r>
            <a:r>
              <a:rPr lang="en-US" altLang="zh-CN" sz="2200" b="1">
                <a:latin typeface="Tahoma" panose="020B0604030504040204" pitchFamily="34" charset="0"/>
              </a:rPr>
              <a:t>Generic</a:t>
            </a:r>
            <a:r>
              <a:rPr lang="zh-CN" altLang="en-US" sz="2200" b="1">
                <a:latin typeface="Tahoma" panose="020B0604030504040204" pitchFamily="34" charset="0"/>
              </a:rPr>
              <a:t>类：</a:t>
            </a:r>
            <a:r>
              <a:rPr lang="en-US" altLang="zh-CN" sz="2200" b="1">
                <a:latin typeface="Tahoma" panose="020B0604030504040204" pitchFamily="34" charset="0"/>
              </a:rPr>
              <a:t>Object</a:t>
            </a:r>
            <a:r>
              <a:rPr lang="zh-CN" altLang="en-US" sz="2200" b="1">
                <a:latin typeface="Tahoma" panose="020B0604030504040204" pitchFamily="34" charset="0"/>
              </a:rPr>
              <a:t>替换</a:t>
            </a:r>
            <a:r>
              <a:rPr lang="en-US" altLang="zh-CN" sz="2200" b="1">
                <a:latin typeface="Tahoma" panose="020B0604030504040204" pitchFamily="34" charset="0"/>
              </a:rPr>
              <a:t>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public class </a:t>
            </a:r>
            <a:r>
              <a:rPr lang="en-US" altLang="zh-CN" sz="2200" b="1">
                <a:solidFill>
                  <a:srgbClr val="FF0000"/>
                </a:solidFill>
                <a:latin typeface="Tahoma" panose="020B0604030504040204" pitchFamily="34" charset="0"/>
              </a:rPr>
              <a:t>GenericType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</a:t>
            </a:r>
            <a:r>
              <a:rPr lang="en-US" altLang="zh-CN" sz="2200" b="1">
                <a:latin typeface="Tahoma" panose="020B0604030504040204" pitchFamily="34" charset="0"/>
              </a:rPr>
              <a:t>{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private</a:t>
            </a:r>
            <a:r>
              <a:rPr lang="en-US" altLang="zh-CN" sz="2200" b="1">
                <a:latin typeface="Tahoma" panose="020B0604030504040204" pitchFamily="34" charset="0"/>
              </a:rPr>
              <a:t> 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Object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 obj</a:t>
            </a:r>
            <a:r>
              <a:rPr lang="en-US" altLang="zh-CN" sz="2200" b="1">
                <a:latin typeface="Tahoma" panose="020B0604030504040204" pitchFamily="34" charset="0"/>
              </a:rPr>
              <a:t>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2200" b="1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public 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Object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 getObj() </a:t>
            </a:r>
            <a:r>
              <a:rPr lang="en-US" altLang="zh-CN" sz="2200" b="1">
                <a:latin typeface="Tahoma" panose="020B0604030504040204" pitchFamily="34" charset="0"/>
              </a:rPr>
              <a:t>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 return obj;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2200" b="1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public void setObj(</a:t>
            </a:r>
            <a:r>
              <a:rPr lang="en-US" altLang="zh-CN" sz="22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Object</a:t>
            </a:r>
            <a:r>
              <a:rPr lang="en-US" altLang="zh-CN" sz="2200" b="1">
                <a:solidFill>
                  <a:srgbClr val="0000CC"/>
                </a:solidFill>
                <a:latin typeface="Tahoma" panose="020B0604030504040204" pitchFamily="34" charset="0"/>
              </a:rPr>
              <a:t> obj</a:t>
            </a:r>
            <a:r>
              <a:rPr lang="en-US" altLang="zh-CN" sz="2200" b="1">
                <a:latin typeface="Tahoma" panose="020B0604030504040204" pitchFamily="34" charset="0"/>
              </a:rPr>
              <a:t>) {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    this.obj = obj;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2200" b="1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public static void main(String args[ ])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    {  ......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CN" sz="2200" b="1"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>
                <a:latin typeface="Tahom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70792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0074221-9541-4769-B5D6-8822D47E2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rgbClr val="FF0066"/>
                </a:solidFill>
              </a:rPr>
              <a:t>3.2</a:t>
            </a:r>
            <a:r>
              <a:rPr lang="zh-CN" altLang="en-US" sz="3200" b="1">
                <a:solidFill>
                  <a:srgbClr val="FF0066"/>
                </a:solidFill>
              </a:rPr>
              <a:t>： </a:t>
            </a:r>
            <a:r>
              <a:rPr lang="en-US" altLang="zh-CN" sz="3200" b="1">
                <a:solidFill>
                  <a:srgbClr val="FF0066"/>
                </a:solidFill>
              </a:rPr>
              <a:t>String</a:t>
            </a:r>
            <a:r>
              <a:rPr lang="zh-CN" altLang="en-US" sz="3200" b="1">
                <a:solidFill>
                  <a:srgbClr val="FF0066"/>
                </a:solidFill>
              </a:rPr>
              <a:t>类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074281C6-EB30-42A8-A732-FF33756C8D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343900" cy="5661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    ★ </a:t>
            </a:r>
            <a:r>
              <a:rPr lang="en-US" altLang="zh-CN" sz="2400" b="1">
                <a:latin typeface="宋体" panose="02010600030101010101" pitchFamily="2" charset="-122"/>
              </a:rPr>
              <a:t>Java</a:t>
            </a:r>
            <a:r>
              <a:rPr lang="zh-CN" altLang="en-US" sz="2400" b="1">
                <a:latin typeface="宋体" panose="02010600030101010101" pitchFamily="2" charset="-122"/>
              </a:rPr>
              <a:t>使用</a:t>
            </a:r>
            <a:r>
              <a:rPr lang="en-US" altLang="zh-CN" sz="2400" b="1">
                <a:latin typeface="宋体" panose="02010600030101010101" pitchFamily="2" charset="-122"/>
              </a:rPr>
              <a:t>java.lang</a:t>
            </a:r>
            <a:r>
              <a:rPr lang="zh-CN" altLang="en-US" sz="2400" b="1">
                <a:latin typeface="宋体" panose="02010600030101010101" pitchFamily="2" charset="-122"/>
              </a:rPr>
              <a:t>包中的</a:t>
            </a:r>
            <a:r>
              <a:rPr lang="en-US" altLang="zh-CN" sz="2400" b="1">
                <a:latin typeface="宋体" panose="02010600030101010101" pitchFamily="2" charset="-122"/>
              </a:rPr>
              <a:t>String</a:t>
            </a:r>
            <a:r>
              <a:rPr lang="zh-CN" altLang="en-US" sz="2400" b="1">
                <a:latin typeface="宋体" panose="02010600030101010101" pitchFamily="2" charset="-122"/>
              </a:rPr>
              <a:t>类来创建一个字符串变量，因此字符串变量是类类型变量，是一个对象。</a:t>
            </a:r>
            <a:r>
              <a:rPr lang="zh-CN" altLang="en-US" sz="2400" b="1"/>
              <a:t>字符串是不可更改的。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b="1">
                <a:solidFill>
                  <a:srgbClr val="0000CC"/>
                </a:solidFill>
                <a:latin typeface="宋体" panose="02010600030101010101" pitchFamily="2" charset="-122"/>
              </a:rPr>
              <a:t>   1</a:t>
            </a:r>
            <a:r>
              <a:rPr lang="zh-CN" altLang="en-US" sz="2800" b="1">
                <a:solidFill>
                  <a:srgbClr val="0000CC"/>
                </a:solidFill>
                <a:latin typeface="宋体" panose="02010600030101010101" pitchFamily="2" charset="-122"/>
              </a:rPr>
              <a:t>．字符串常量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如 ：</a:t>
            </a:r>
            <a:r>
              <a:rPr lang="en-US" altLang="zh-CN" sz="2400" b="1">
                <a:latin typeface="宋体" panose="02010600030101010101" pitchFamily="2" charset="-122"/>
              </a:rPr>
              <a:t>"</a:t>
            </a:r>
            <a:r>
              <a:rPr lang="zh-CN" altLang="en-US" sz="2400" b="1">
                <a:latin typeface="宋体" panose="02010600030101010101" pitchFamily="2" charset="-122"/>
              </a:rPr>
              <a:t>你好</a:t>
            </a:r>
            <a:r>
              <a:rPr lang="en-US" altLang="zh-CN" sz="2400" b="1">
                <a:latin typeface="宋体" panose="02010600030101010101" pitchFamily="2" charset="-122"/>
              </a:rPr>
              <a:t>"</a:t>
            </a:r>
            <a:r>
              <a:rPr lang="zh-CN" altLang="en-US" sz="2400" b="1">
                <a:latin typeface="宋体" panose="02010600030101010101" pitchFamily="2" charset="-122"/>
              </a:rPr>
              <a:t>、</a:t>
            </a:r>
            <a:r>
              <a:rPr lang="en-US" altLang="zh-CN" sz="2400" b="1">
                <a:latin typeface="宋体" panose="02010600030101010101" pitchFamily="2" charset="-122"/>
              </a:rPr>
              <a:t>"1234.987"</a:t>
            </a:r>
            <a:r>
              <a:rPr lang="zh-CN" altLang="en-US" sz="2400" b="1">
                <a:latin typeface="宋体" panose="02010600030101010101" pitchFamily="2" charset="-122"/>
              </a:rPr>
              <a:t>、</a:t>
            </a:r>
            <a:r>
              <a:rPr lang="en-US" altLang="zh-CN" sz="2400" b="1">
                <a:latin typeface="宋体" panose="02010600030101010101" pitchFamily="2" charset="-122"/>
              </a:rPr>
              <a:t>"weqweo"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   </a:t>
            </a:r>
            <a:r>
              <a:rPr lang="en-US" altLang="zh-CN" sz="2800" b="1">
                <a:solidFill>
                  <a:srgbClr val="0000CC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rgbClr val="0000CC"/>
                </a:solidFill>
                <a:latin typeface="宋体" panose="02010600030101010101" pitchFamily="2" charset="-122"/>
              </a:rPr>
              <a:t>．创建字符串对象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</a:t>
            </a:r>
            <a:r>
              <a:rPr lang="en-US" altLang="zh-CN" sz="2400" b="1">
                <a:latin typeface="宋体" panose="02010600030101010101" pitchFamily="2" charset="-122"/>
              </a:rPr>
              <a:t>(1)</a:t>
            </a:r>
            <a:r>
              <a:rPr lang="zh-CN" altLang="en-US" sz="2400" b="1">
                <a:latin typeface="宋体" panose="02010600030101010101" pitchFamily="2" charset="-122"/>
              </a:rPr>
              <a:t>使用</a:t>
            </a:r>
            <a:r>
              <a:rPr lang="en-US" altLang="zh-CN" sz="2400" b="1">
                <a:latin typeface="宋体" panose="02010600030101010101" pitchFamily="2" charset="-122"/>
              </a:rPr>
              <a:t>String</a:t>
            </a:r>
            <a:r>
              <a:rPr lang="zh-CN" altLang="en-US" sz="2400" b="1">
                <a:latin typeface="宋体" panose="02010600030101010101" pitchFamily="2" charset="-122"/>
              </a:rPr>
              <a:t>类的构造方法创建字符串对象：例如：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String s; s=new String("we are students")</a:t>
            </a:r>
            <a:r>
              <a:rPr lang="zh-CN" altLang="en-US" sz="2400" b="1">
                <a:latin typeface="宋体" panose="02010600030101010101" pitchFamily="2" charset="-122"/>
              </a:rPr>
              <a:t>；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声明和创建可用一步完成：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String s=new String("we are students");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</a:t>
            </a:r>
            <a:r>
              <a:rPr lang="en-US" altLang="zh-CN" sz="2400" b="1">
                <a:latin typeface="宋体" panose="02010600030101010101" pitchFamily="2" charset="-122"/>
              </a:rPr>
              <a:t>(2)</a:t>
            </a:r>
            <a:r>
              <a:rPr lang="zh-CN" altLang="en-US" sz="2400" b="1">
                <a:latin typeface="宋体" panose="02010600030101010101" pitchFamily="2" charset="-122"/>
              </a:rPr>
              <a:t>也可以用一个已创建的字符串创建另一个字符串 如：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String tom=String(s);</a:t>
            </a:r>
            <a:endParaRPr lang="zh-CN" altLang="en-US" sz="24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2988F191-A072-4525-90A2-8E56582190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728663"/>
            <a:ext cx="8640763" cy="54006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（</a:t>
            </a:r>
            <a:r>
              <a:rPr lang="en-US" altLang="zh-CN" sz="2400" b="1"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latin typeface="宋体" panose="02010600030101010101" pitchFamily="2" charset="-122"/>
              </a:rPr>
              <a:t>String (char a[])</a:t>
            </a:r>
            <a:r>
              <a:rPr lang="zh-CN" altLang="en-US" sz="2400" b="1">
                <a:latin typeface="宋体" panose="02010600030101010101" pitchFamily="2" charset="-122"/>
              </a:rPr>
              <a:t>：用一个字符数组</a:t>
            </a:r>
            <a:r>
              <a:rPr lang="en-US" altLang="zh-CN" sz="2400" b="1">
                <a:latin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创建一个字符串对象，如：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char  a[] = {‘b’,’o’,’y’};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String s = new String(a); </a:t>
            </a: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（</a:t>
            </a:r>
            <a:r>
              <a:rPr lang="en-US" altLang="zh-CN" sz="2400" b="1">
                <a:latin typeface="宋体" panose="02010600030101010101" pitchFamily="2" charset="-122"/>
              </a:rPr>
              <a:t>4</a:t>
            </a:r>
            <a:r>
              <a:rPr lang="zh-CN" altLang="en-US" sz="2400" b="1"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latin typeface="宋体" panose="02010600030101010101" pitchFamily="2" charset="-122"/>
              </a:rPr>
              <a:t>String(char a[],int startIndex,int 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count</a:t>
            </a:r>
            <a:r>
              <a:rPr lang="en-US" altLang="zh-CN" sz="2400" b="1">
                <a:latin typeface="宋体" panose="02010600030101010101" pitchFamily="2" charset="-122"/>
              </a:rPr>
              <a:t>)</a:t>
            </a:r>
            <a:r>
              <a:rPr lang="zh-CN" altLang="en-US" sz="2400" b="1">
                <a:latin typeface="宋体" panose="02010600030101010101" pitchFamily="2" charset="-122"/>
              </a:rPr>
              <a:t>：提取字符数组</a:t>
            </a:r>
            <a:r>
              <a:rPr lang="en-US" altLang="zh-CN" sz="2400" b="1">
                <a:latin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中的一部分字符创建一个字符串对象，例如：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char a[]={‘s’,’t’,’b’,’u’,’s’,’n’};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String s = new String(a, 2, 3); //s=“bus”</a:t>
            </a:r>
          </a:p>
          <a:p>
            <a:pPr eaLnBrk="1" hangingPunct="1">
              <a:buFontTx/>
              <a:buNone/>
            </a:pP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  3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．引用字符串常量对象</a:t>
            </a:r>
          </a:p>
          <a:p>
            <a:pPr eaLnBrk="1" hangingPunct="1"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字符串常量是对象，因此可以把字符串常量的引用赋值给一个字符串变量 如：</a:t>
            </a:r>
            <a:r>
              <a:rPr lang="en-US" altLang="zh-CN" sz="2400" b="1">
                <a:latin typeface="宋体" panose="02010600030101010101" pitchFamily="2" charset="-122"/>
              </a:rPr>
              <a:t>String s =“student”;</a:t>
            </a:r>
            <a:endParaRPr lang="zh-CN" altLang="en-US" sz="24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E6944D1-79A4-4797-8ECF-C2CFD6A847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88913"/>
            <a:ext cx="8229600" cy="61261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/>
              <a:t>例：用各种方式创建字符串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import javax.swing.*;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public class StringConstructors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public static void main( String args[ ] 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{ char charArray[ ] = { 'b', 'i', 'r', 't', 'h', ' ', 'd', 'a', 'y' };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byte byteArray[ ] = { ( byte ) 'n', ( byte ) 'e',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 ( byte ) 'w', ( byte ) ' ', ( byte ) 'y',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   ( byte ) 'e', ( byte ) 'a', ( byte ) 'r' };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String s = new String( "hello" 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  String s1 = new String();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String s2 = new String( </a:t>
            </a:r>
            <a:r>
              <a:rPr lang="en-US" altLang="zh-CN" sz="2400" b="1">
                <a:solidFill>
                  <a:srgbClr val="0000CC"/>
                </a:solidFill>
              </a:rPr>
              <a:t>s</a:t>
            </a:r>
            <a:r>
              <a:rPr lang="en-US" altLang="zh-CN" sz="2400" b="1"/>
              <a:t> 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String s3 = new String( </a:t>
            </a:r>
            <a:r>
              <a:rPr lang="en-US" altLang="zh-CN" sz="2400" b="1">
                <a:solidFill>
                  <a:srgbClr val="0000CC"/>
                </a:solidFill>
              </a:rPr>
              <a:t>charArray</a:t>
            </a:r>
            <a:r>
              <a:rPr lang="en-US" altLang="zh-CN" sz="2400" b="1"/>
              <a:t> ); //s3=birthday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String s4 = new String( </a:t>
            </a:r>
            <a:r>
              <a:rPr lang="en-US" altLang="zh-CN" sz="2400" b="1">
                <a:solidFill>
                  <a:srgbClr val="0000CC"/>
                </a:solidFill>
              </a:rPr>
              <a:t>charArray</a:t>
            </a:r>
            <a:r>
              <a:rPr lang="en-US" altLang="zh-CN" sz="2400" b="1"/>
              <a:t>, </a:t>
            </a:r>
            <a:r>
              <a:rPr lang="en-US" altLang="zh-CN" sz="2400" b="1">
                <a:solidFill>
                  <a:srgbClr val="0000CC"/>
                </a:solidFill>
              </a:rPr>
              <a:t>6, 3</a:t>
            </a:r>
            <a:r>
              <a:rPr lang="en-US" altLang="zh-CN" sz="2400" b="1"/>
              <a:t> ); // day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String s5 = new String( </a:t>
            </a:r>
            <a:r>
              <a:rPr lang="en-US" altLang="zh-CN" sz="2400" b="1">
                <a:solidFill>
                  <a:srgbClr val="0000CC"/>
                </a:solidFill>
              </a:rPr>
              <a:t>byteArray, 4, 4</a:t>
            </a:r>
            <a:r>
              <a:rPr lang="en-US" altLang="zh-CN" sz="2400" b="1"/>
              <a:t> ); //s5=year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String s6 = new String( </a:t>
            </a:r>
            <a:r>
              <a:rPr lang="en-US" altLang="zh-CN" sz="2400" b="1">
                <a:solidFill>
                  <a:srgbClr val="0000CC"/>
                </a:solidFill>
              </a:rPr>
              <a:t>byteArray</a:t>
            </a:r>
            <a:r>
              <a:rPr lang="en-US" altLang="zh-CN" sz="2400" b="1"/>
              <a:t> ); //s6=new year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}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>
            <a:extLst>
              <a:ext uri="{FF2B5EF4-FFF2-40B4-BE49-F238E27FC236}">
                <a16:creationId xmlns:a16="http://schemas.microsoft.com/office/drawing/2014/main" id="{C435734A-9CC4-433E-9716-BFBA2A69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88913"/>
            <a:ext cx="8748712" cy="6597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4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．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String 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类的常用方法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 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int length()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使用</a:t>
            </a:r>
            <a:r>
              <a:rPr lang="en-US" altLang="zh-CN" sz="2400" b="1">
                <a:latin typeface="宋体" panose="02010600030101010101" pitchFamily="2" charset="-122"/>
              </a:rPr>
              <a:t>String </a:t>
            </a:r>
            <a:r>
              <a:rPr lang="zh-CN" altLang="en-US" sz="2400" b="1">
                <a:latin typeface="宋体" panose="02010600030101010101" pitchFamily="2" charset="-122"/>
              </a:rPr>
              <a:t>类中的</a:t>
            </a:r>
            <a:r>
              <a:rPr lang="en-US" altLang="zh-CN" sz="2400" b="1">
                <a:latin typeface="宋体" panose="02010600030101010101" pitchFamily="2" charset="-122"/>
              </a:rPr>
              <a:t>length()</a:t>
            </a:r>
            <a:r>
              <a:rPr lang="zh-CN" altLang="en-US" sz="2400" b="1">
                <a:latin typeface="宋体" panose="02010600030101010101" pitchFamily="2" charset="-122"/>
              </a:rPr>
              <a:t>方法可以获取一个字符串的长度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 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boolean equals(String s)</a:t>
            </a:r>
            <a:endParaRPr lang="zh-CN" altLang="en-US" sz="2400" b="1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		将此字符串与指定的对象比较内容是否相同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boolean startsWith(String s)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boolean endsWith(String s)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方法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字符串对象调用</a:t>
            </a:r>
            <a:r>
              <a:rPr lang="en-US" altLang="zh-CN" sz="2400" b="1">
                <a:latin typeface="宋体" panose="02010600030101010101" pitchFamily="2" charset="-122"/>
              </a:rPr>
              <a:t>startsWith(String s)</a:t>
            </a:r>
            <a:r>
              <a:rPr lang="zh-CN" altLang="en-US" sz="2400" b="1">
                <a:latin typeface="宋体" panose="02010600030101010101" pitchFamily="2" charset="-122"/>
              </a:rPr>
              <a:t>方法，判断当前字符串对象的前缀，后缀是否是参数指定的字符串</a:t>
            </a:r>
            <a:r>
              <a:rPr lang="en-US" altLang="zh-CN" sz="2400" b="1">
                <a:latin typeface="宋体" panose="02010600030101010101" pitchFamily="2" charset="-122"/>
              </a:rPr>
              <a:t>s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int compareTo(String s)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方法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字符串对象可以使用</a:t>
            </a:r>
            <a:r>
              <a:rPr lang="en-US" altLang="zh-CN" sz="2400" b="1">
                <a:latin typeface="宋体" panose="02010600030101010101" pitchFamily="2" charset="-122"/>
              </a:rPr>
              <a:t>String</a:t>
            </a:r>
            <a:r>
              <a:rPr lang="zh-CN" altLang="en-US" sz="2400" b="1">
                <a:latin typeface="宋体" panose="02010600030101010101" pitchFamily="2" charset="-122"/>
              </a:rPr>
              <a:t>类中的</a:t>
            </a:r>
            <a:r>
              <a:rPr lang="en-US" altLang="zh-CN" sz="2400" b="1">
                <a:latin typeface="宋体" panose="02010600030101010101" pitchFamily="2" charset="-122"/>
              </a:rPr>
              <a:t>compareTo</a:t>
            </a:r>
            <a:r>
              <a:rPr lang="zh-CN" altLang="en-US" sz="2400" b="1"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</a:rPr>
              <a:t>String s</a:t>
            </a:r>
            <a:r>
              <a:rPr lang="zh-CN" altLang="en-US" sz="2400" b="1">
                <a:latin typeface="宋体" panose="02010600030101010101" pitchFamily="2" charset="-122"/>
              </a:rPr>
              <a:t>）方法，按字典序与参数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指定的字符串比较大小。如果当前字符串与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相同，该方法返回值</a:t>
            </a:r>
            <a:r>
              <a:rPr lang="en-US" altLang="zh-CN" sz="2400" b="1">
                <a:latin typeface="宋体" panose="02010600030101010101" pitchFamily="2" charset="-122"/>
              </a:rPr>
              <a:t>0</a:t>
            </a:r>
            <a:r>
              <a:rPr lang="zh-CN" altLang="en-US" sz="2400" b="1">
                <a:latin typeface="宋体" panose="02010600030101010101" pitchFamily="2" charset="-122"/>
              </a:rPr>
              <a:t>；如果当前字符串对象大于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，该方法返回正值；如果小于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，该方法返回负值。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>
            <a:extLst>
              <a:ext uri="{FF2B5EF4-FFF2-40B4-BE49-F238E27FC236}">
                <a16:creationId xmlns:a16="http://schemas.microsoft.com/office/drawing/2014/main" id="{B564B3EC-8503-451D-AFB6-7D41C334A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361950"/>
            <a:ext cx="8604250" cy="63801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/>
              <a:t> 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int indexOf( ... 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indexOf(String s)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方法</a:t>
            </a:r>
            <a:r>
              <a:rPr lang="zh-CN" altLang="en-US" sz="2400" b="1">
                <a:latin typeface="宋体" panose="02010600030101010101" pitchFamily="2" charset="-122"/>
              </a:rPr>
              <a:t>从当前字符串的头开始检索字符串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，并返回首次出现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的位置。如果没有检索到字符串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，该方法返回的值是</a:t>
            </a:r>
            <a:r>
              <a:rPr lang="en-US" altLang="zh-CN" sz="2400" b="1">
                <a:latin typeface="宋体" panose="02010600030101010101" pitchFamily="2" charset="-122"/>
              </a:rPr>
              <a:t>-1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indexOf(String s ,int startpoint)</a:t>
            </a:r>
            <a:r>
              <a:rPr lang="zh-CN" altLang="en-US" sz="2400" b="1">
                <a:latin typeface="宋体" panose="02010600030101010101" pitchFamily="2" charset="-122"/>
              </a:rPr>
              <a:t>方法从当前字符串的</a:t>
            </a:r>
            <a:r>
              <a:rPr lang="en-US" altLang="zh-CN" sz="2400" b="1">
                <a:latin typeface="宋体" panose="02010600030101010101" pitchFamily="2" charset="-122"/>
              </a:rPr>
              <a:t>startpoint</a:t>
            </a:r>
            <a:r>
              <a:rPr lang="zh-CN" altLang="en-US" sz="2400" b="1">
                <a:latin typeface="宋体" panose="02010600030101010101" pitchFamily="2" charset="-122"/>
              </a:rPr>
              <a:t>位置处开始检索字符串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，并返回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首次</a:t>
            </a:r>
            <a:r>
              <a:rPr lang="zh-CN" altLang="en-US" sz="2400" b="1">
                <a:latin typeface="宋体" panose="02010600030101010101" pitchFamily="2" charset="-122"/>
              </a:rPr>
              <a:t>出现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的位置。如果没有检索到字符串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，该方法返回的值是</a:t>
            </a:r>
            <a:r>
              <a:rPr lang="en-US" altLang="zh-CN" sz="2400" b="1">
                <a:latin typeface="宋体" panose="02010600030101010101" pitchFamily="2" charset="-122"/>
              </a:rPr>
              <a:t>-1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lastIndexOf (String s)</a:t>
            </a:r>
            <a:r>
              <a:rPr lang="zh-CN" altLang="en-US" sz="2400" b="1">
                <a:latin typeface="宋体" panose="02010600030101010101" pitchFamily="2" charset="-122"/>
              </a:rPr>
              <a:t>方法从当前字符串的头开始检索字符串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，并返回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最后</a:t>
            </a:r>
            <a:r>
              <a:rPr lang="zh-CN" altLang="en-US" sz="2400" b="1">
                <a:latin typeface="宋体" panose="02010600030101010101" pitchFamily="2" charset="-122"/>
              </a:rPr>
              <a:t>出现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的位置。如果没有检索到字符串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，该方法返回的值是</a:t>
            </a:r>
            <a:r>
              <a:rPr lang="en-US" altLang="zh-CN" sz="2400" b="1">
                <a:latin typeface="宋体" panose="02010600030101010101" pitchFamily="2" charset="-122"/>
              </a:rPr>
              <a:t>-1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 </a:t>
            </a:r>
            <a:r>
              <a:rPr lang="zh-CN" altLang="en-US" sz="2400" b="1"/>
              <a:t>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6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String substring(int startpoint)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字符串对象调用该方法获得一个当前字符串的子串，该子串是从当前字符串的</a:t>
            </a:r>
            <a:r>
              <a:rPr lang="en-US" altLang="zh-CN" sz="2400" b="1">
                <a:latin typeface="宋体" panose="02010600030101010101" pitchFamily="2" charset="-122"/>
              </a:rPr>
              <a:t>startpoint</a:t>
            </a:r>
            <a:r>
              <a:rPr lang="zh-CN" altLang="en-US" sz="2400" b="1">
                <a:latin typeface="宋体" panose="02010600030101010101" pitchFamily="2" charset="-122"/>
              </a:rPr>
              <a:t>处截取到最后所得到的字符串。字符串对象调用</a:t>
            </a:r>
            <a:r>
              <a:rPr lang="en-US" altLang="zh-CN" sz="2400" b="1">
                <a:latin typeface="宋体" panose="02010600030101010101" pitchFamily="2" charset="-122"/>
              </a:rPr>
              <a:t>substring(int start ,int end)</a:t>
            </a:r>
            <a:r>
              <a:rPr lang="zh-CN" altLang="en-US" sz="2400" b="1">
                <a:latin typeface="宋体" panose="02010600030101010101" pitchFamily="2" charset="-122"/>
              </a:rPr>
              <a:t>方法获得一个当前字符串的子串，该子串是从当前字符串</a:t>
            </a:r>
            <a:r>
              <a:rPr lang="en-US" altLang="zh-CN" sz="2400" b="1">
                <a:latin typeface="宋体" panose="02010600030101010101" pitchFamily="2" charset="-122"/>
              </a:rPr>
              <a:t>start </a:t>
            </a:r>
            <a:r>
              <a:rPr lang="zh-CN" altLang="en-US" sz="2400" b="1">
                <a:latin typeface="宋体" panose="02010600030101010101" pitchFamily="2" charset="-122"/>
              </a:rPr>
              <a:t>处截取到</a:t>
            </a:r>
            <a:r>
              <a:rPr lang="en-US" altLang="zh-CN" sz="2400" b="1">
                <a:latin typeface="宋体" panose="02010600030101010101" pitchFamily="2" charset="-122"/>
              </a:rPr>
              <a:t>end</a:t>
            </a:r>
            <a:r>
              <a:rPr lang="zh-CN" altLang="en-US" sz="2400" b="1">
                <a:latin typeface="宋体" panose="02010600030101010101" pitchFamily="2" charset="-122"/>
              </a:rPr>
              <a:t>处，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但不包括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end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处所对应的字符。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:a16="http://schemas.microsoft.com/office/drawing/2014/main" id="{5F6C5D62-93CD-440C-828C-BA2836338E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180975" y="549275"/>
            <a:ext cx="9144000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  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7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String  replaceAll(String old ,String new)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字符串对象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调用该方法可以获得一个串对象，这个串对象是通过用参数</a:t>
            </a:r>
            <a:r>
              <a:rPr lang="en-US" altLang="zh-CN" sz="2400" b="1">
                <a:latin typeface="宋体" panose="02010600030101010101" pitchFamily="2" charset="-122"/>
              </a:rPr>
              <a:t>new</a:t>
            </a:r>
            <a:r>
              <a:rPr lang="zh-CN" altLang="en-US" sz="2400" b="1">
                <a:latin typeface="宋体" panose="02010600030101010101" pitchFamily="2" charset="-122"/>
              </a:rPr>
              <a:t>指定的字符串替换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中由</a:t>
            </a:r>
            <a:r>
              <a:rPr lang="en-US" altLang="zh-CN" sz="2400" b="1">
                <a:latin typeface="宋体" panose="02010600030101010101" pitchFamily="2" charset="-122"/>
              </a:rPr>
              <a:t>old</a:t>
            </a:r>
            <a:r>
              <a:rPr lang="zh-CN" altLang="en-US" sz="2400" b="1">
                <a:latin typeface="宋体" panose="02010600030101010101" pitchFamily="2" charset="-122"/>
              </a:rPr>
              <a:t>指定的所有字符串而得到的字符串。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  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8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String trim()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一个字符串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通过调用方法</a:t>
            </a:r>
            <a:r>
              <a:rPr lang="en-US" altLang="zh-CN" sz="2400" b="1">
                <a:latin typeface="宋体" panose="02010600030101010101" pitchFamily="2" charset="-122"/>
              </a:rPr>
              <a:t>trim()</a:t>
            </a:r>
            <a:r>
              <a:rPr lang="zh-CN" altLang="en-US" sz="2400" b="1">
                <a:latin typeface="宋体" panose="02010600030101010101" pitchFamily="2" charset="-122"/>
              </a:rPr>
              <a:t>得到一个字符串对象，该字符串对象是</a:t>
            </a:r>
            <a:r>
              <a:rPr lang="en-US" altLang="zh-CN" sz="2400" b="1"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latin typeface="宋体" panose="02010600030101010101" pitchFamily="2" charset="-122"/>
              </a:rPr>
              <a:t>去掉前后空格后的字符串。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9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String[] split(String regex)</a:t>
            </a:r>
            <a:r>
              <a:rPr lang="zh-CN" altLang="en-US" sz="2400" b="1">
                <a:latin typeface="宋体" panose="02010600030101010101" pitchFamily="2" charset="-122"/>
              </a:rPr>
              <a:t>可以将一个字符串按照指定的分隔符分隔，返回分隔后的字符串数组。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>
            <a:extLst>
              <a:ext uri="{FF2B5EF4-FFF2-40B4-BE49-F238E27FC236}">
                <a16:creationId xmlns:a16="http://schemas.microsoft.com/office/drawing/2014/main" id="{2F9256CD-81F9-4F00-8E6A-521FFD8616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107950" y="938213"/>
            <a:ext cx="8928100" cy="50831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/>
              <a:t>         </a:t>
            </a:r>
            <a:r>
              <a:rPr lang="en-US" altLang="zh-CN" sz="2400" b="1">
                <a:latin typeface="宋体" panose="02010600030101010101" pitchFamily="2" charset="-122"/>
              </a:rPr>
              <a:t>5</a:t>
            </a:r>
            <a:r>
              <a:rPr lang="zh-CN" altLang="en-US" sz="2400" b="1">
                <a:latin typeface="宋体" panose="02010600030101010101" pitchFamily="2" charset="-122"/>
              </a:rPr>
              <a:t>．字符串与基本数据的相互转化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000" b="1">
                <a:latin typeface="宋体" panose="02010600030101010101" pitchFamily="2" charset="-122"/>
              </a:rPr>
              <a:t>       </a:t>
            </a:r>
            <a:r>
              <a:rPr lang="en-US" altLang="zh-CN" sz="2400" b="1">
                <a:latin typeface="宋体" panose="02010600030101010101" pitchFamily="2" charset="-122"/>
              </a:rPr>
              <a:t>java.lang</a:t>
            </a:r>
            <a:r>
              <a:rPr lang="zh-CN" altLang="en-US" sz="2400" b="1">
                <a:latin typeface="宋体" panose="02010600030101010101" pitchFamily="2" charset="-122"/>
              </a:rPr>
              <a:t>包中的</a:t>
            </a:r>
            <a:r>
              <a:rPr lang="en-US" altLang="zh-CN" sz="2400" b="1">
                <a:latin typeface="宋体" panose="02010600030101010101" pitchFamily="2" charset="-122"/>
              </a:rPr>
              <a:t>Integer</a:t>
            </a:r>
            <a:r>
              <a:rPr lang="zh-CN" altLang="en-US" sz="2400" b="1">
                <a:latin typeface="宋体" panose="02010600030101010101" pitchFamily="2" charset="-122"/>
              </a:rPr>
              <a:t>类调用其类方法：可以将“数字”格式的字符串，如</a:t>
            </a:r>
            <a:r>
              <a:rPr lang="en-US" altLang="zh-CN" sz="2400" b="1">
                <a:latin typeface="宋体" panose="02010600030101010101" pitchFamily="2" charset="-122"/>
              </a:rPr>
              <a:t>“12387”</a:t>
            </a:r>
            <a:r>
              <a:rPr lang="zh-CN" altLang="en-US" sz="2400" b="1">
                <a:latin typeface="宋体" panose="02010600030101010101" pitchFamily="2" charset="-122"/>
              </a:rPr>
              <a:t>，转化为</a:t>
            </a:r>
            <a:r>
              <a:rPr lang="en-US" altLang="zh-CN" sz="2400" b="1">
                <a:latin typeface="宋体" panose="02010600030101010101" pitchFamily="2" charset="-122"/>
              </a:rPr>
              <a:t>int</a:t>
            </a:r>
            <a:r>
              <a:rPr lang="zh-CN" altLang="en-US" sz="2400" b="1">
                <a:latin typeface="宋体" panose="02010600030101010101" pitchFamily="2" charset="-122"/>
              </a:rPr>
              <a:t>型数据。类似地，使用</a:t>
            </a:r>
            <a:r>
              <a:rPr lang="en-US" altLang="zh-CN" sz="2400" b="1">
                <a:latin typeface="宋体" panose="02010600030101010101" pitchFamily="2" charset="-122"/>
              </a:rPr>
              <a:t>java.lang</a:t>
            </a:r>
            <a:r>
              <a:rPr lang="zh-CN" altLang="en-US" sz="2400" b="1">
                <a:latin typeface="宋体" panose="02010600030101010101" pitchFamily="2" charset="-122"/>
              </a:rPr>
              <a:t>包中的</a:t>
            </a:r>
            <a:r>
              <a:rPr lang="en-US" altLang="zh-CN" sz="2400" b="1">
                <a:latin typeface="宋体" panose="02010600030101010101" pitchFamily="2" charset="-122"/>
              </a:rPr>
              <a:t>Byte</a:t>
            </a:r>
            <a:r>
              <a:rPr lang="zh-CN" altLang="en-US" sz="2400" b="1">
                <a:latin typeface="宋体" panose="02010600030101010101" pitchFamily="2" charset="-122"/>
              </a:rPr>
              <a:t>、</a:t>
            </a:r>
            <a:r>
              <a:rPr lang="en-US" altLang="zh-CN" sz="2400" b="1">
                <a:latin typeface="宋体" panose="02010600030101010101" pitchFamily="2" charset="-122"/>
              </a:rPr>
              <a:t>Short</a:t>
            </a:r>
            <a:r>
              <a:rPr lang="zh-CN" altLang="en-US" sz="2400" b="1">
                <a:latin typeface="宋体" panose="02010600030101010101" pitchFamily="2" charset="-122"/>
              </a:rPr>
              <a:t>、</a:t>
            </a:r>
            <a:r>
              <a:rPr lang="en-US" altLang="zh-CN" sz="2400" b="1">
                <a:latin typeface="宋体" panose="02010600030101010101" pitchFamily="2" charset="-122"/>
              </a:rPr>
              <a:t>Long</a:t>
            </a:r>
            <a:r>
              <a:rPr lang="zh-CN" altLang="en-US" sz="2400" b="1">
                <a:latin typeface="宋体" panose="02010600030101010101" pitchFamily="2" charset="-122"/>
              </a:rPr>
              <a:t>、</a:t>
            </a:r>
            <a:r>
              <a:rPr lang="en-US" altLang="zh-CN" sz="2400" b="1">
                <a:latin typeface="宋体" panose="02010600030101010101" pitchFamily="2" charset="-122"/>
              </a:rPr>
              <a:t>Float</a:t>
            </a:r>
            <a:r>
              <a:rPr lang="zh-CN" altLang="en-US" sz="2400" b="1">
                <a:latin typeface="宋体" panose="02010600030101010101" pitchFamily="2" charset="-122"/>
              </a:rPr>
              <a:t>、</a:t>
            </a:r>
            <a:r>
              <a:rPr lang="en-US" altLang="zh-CN" sz="2400" b="1">
                <a:latin typeface="宋体" panose="02010600030101010101" pitchFamily="2" charset="-122"/>
              </a:rPr>
              <a:t>Double</a:t>
            </a:r>
            <a:r>
              <a:rPr lang="zh-CN" altLang="en-US" sz="2400" b="1">
                <a:latin typeface="宋体" panose="02010600030101010101" pitchFamily="2" charset="-122"/>
              </a:rPr>
              <a:t>类调相应的类方法：可以将“数字”格式的字符串，转化为相应的基本数据类型。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   public static  int parseInt(String s)</a:t>
            </a: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 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static  byte  parseByte(String  s)</a:t>
            </a:r>
            <a:endParaRPr lang="zh-CN" altLang="en-US" sz="2400" b="1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   public static  short  parseShort(String  s)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   public static  long  parseLong(String  s)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   public static  double  parseDouble(String  s)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   public static  double  parseDouble(String  s)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>
            <a:extLst>
              <a:ext uri="{FF2B5EF4-FFF2-40B4-BE49-F238E27FC236}">
                <a16:creationId xmlns:a16="http://schemas.microsoft.com/office/drawing/2014/main" id="{6876F98A-F56E-4996-8533-1597E4A0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3838" y="388938"/>
            <a:ext cx="8451850" cy="60642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宋体" panose="02010600030101010101" pitchFamily="2" charset="-122"/>
              </a:rPr>
              <a:t>有时，我们需要将数字转化为字符串，可以使用</a:t>
            </a:r>
            <a:r>
              <a:rPr lang="en-US" altLang="zh-CN" sz="2400" b="1">
                <a:latin typeface="宋体" panose="02010600030101010101" pitchFamily="2" charset="-122"/>
              </a:rPr>
              <a:t>String</a:t>
            </a:r>
            <a:r>
              <a:rPr lang="zh-CN" altLang="en-US" sz="2400" b="1">
                <a:latin typeface="宋体" panose="02010600030101010101" pitchFamily="2" charset="-122"/>
              </a:rPr>
              <a:t>类的下列类方法：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static String valueOf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byte n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	 static String valueOf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int n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 	 static String valueOf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long n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	 static String valueOf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float n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	 static String valueOf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double n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</a:p>
          <a:p>
            <a:pPr eaLnBrk="1" hangingPunct="1"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	 static String valueOf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Object n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</a:p>
          <a:p>
            <a:pPr eaLnBrk="1" hangingPunct="1">
              <a:buFontTx/>
              <a:buNone/>
            </a:pPr>
            <a:endParaRPr lang="zh-CN" altLang="en-US" sz="2400" b="1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6</a:t>
            </a:r>
            <a:r>
              <a:rPr lang="zh-CN" altLang="en-US" sz="2400" b="1">
                <a:latin typeface="宋体" panose="02010600030101010101" pitchFamily="2" charset="-122"/>
              </a:rPr>
              <a:t>．对象的字符串表示</a:t>
            </a:r>
          </a:p>
          <a:p>
            <a:pPr eaLnBrk="1" hangingPunct="1"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在子类中我们讲过，所有的类都默认是</a:t>
            </a:r>
            <a:r>
              <a:rPr lang="en-US" altLang="zh-CN" sz="2400" b="1">
                <a:latin typeface="宋体" panose="02010600030101010101" pitchFamily="2" charset="-122"/>
              </a:rPr>
              <a:t>java.lang</a:t>
            </a:r>
            <a:r>
              <a:rPr lang="zh-CN" altLang="en-US" sz="2400" b="1">
                <a:latin typeface="宋体" panose="02010600030101010101" pitchFamily="2" charset="-122"/>
              </a:rPr>
              <a:t>包中</a:t>
            </a:r>
            <a:r>
              <a:rPr lang="en-US" altLang="zh-CN" sz="2400" b="1">
                <a:latin typeface="宋体" panose="02010600030101010101" pitchFamily="2" charset="-122"/>
              </a:rPr>
              <a:t>Object</a:t>
            </a:r>
            <a:r>
              <a:rPr lang="zh-CN" altLang="en-US" sz="2400" b="1">
                <a:latin typeface="宋体" panose="02010600030101010101" pitchFamily="2" charset="-122"/>
              </a:rPr>
              <a:t>类的子类或间接子类。</a:t>
            </a:r>
            <a:r>
              <a:rPr lang="en-US" altLang="zh-CN" sz="2400" b="1">
                <a:latin typeface="宋体" panose="02010600030101010101" pitchFamily="2" charset="-122"/>
              </a:rPr>
              <a:t>Object</a:t>
            </a:r>
            <a:r>
              <a:rPr lang="zh-CN" altLang="en-US" sz="2400" b="1">
                <a:latin typeface="宋体" panose="02010600030101010101" pitchFamily="2" charset="-122"/>
              </a:rPr>
              <a:t>类有一个</a:t>
            </a:r>
            <a:r>
              <a:rPr lang="en-US" altLang="zh-CN" sz="2400" b="1">
                <a:latin typeface="宋体" panose="02010600030101010101" pitchFamily="2" charset="-122"/>
              </a:rPr>
              <a:t>public</a:t>
            </a:r>
            <a:r>
              <a:rPr lang="zh-CN" altLang="en-US" sz="2400" b="1">
                <a:latin typeface="宋体" panose="02010600030101010101" pitchFamily="2" charset="-122"/>
              </a:rPr>
              <a:t>方法</a:t>
            </a:r>
            <a:r>
              <a:rPr lang="en-US" altLang="zh-CN" sz="2400" b="1">
                <a:latin typeface="宋体" panose="02010600030101010101" pitchFamily="2" charset="-122"/>
              </a:rPr>
              <a:t>toString()</a:t>
            </a:r>
            <a:r>
              <a:rPr lang="zh-CN" altLang="en-US" sz="2400" b="1">
                <a:latin typeface="宋体" panose="02010600030101010101" pitchFamily="2" charset="-122"/>
              </a:rPr>
              <a:t>，一个对象通过调用该方法可以获得该对象的字符串表示。</a:t>
            </a:r>
            <a:endParaRPr lang="en-US" altLang="zh-CN" sz="24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>
            <a:extLst>
              <a:ext uri="{FF2B5EF4-FFF2-40B4-BE49-F238E27FC236}">
                <a16:creationId xmlns:a16="http://schemas.microsoft.com/office/drawing/2014/main" id="{E897A57C-6C3F-4C26-84D6-DA78336EA5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49275"/>
            <a:ext cx="8964613" cy="5759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7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．字符串与字符、字节数组</a:t>
            </a:r>
            <a:endParaRPr lang="en-US" altLang="zh-C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（</a:t>
            </a:r>
            <a:r>
              <a:rPr lang="en-US" altLang="zh-CN" sz="2400" b="1"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</a:rPr>
              <a:t>）字符串与字符数组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400" b="1">
                <a:latin typeface="宋体" panose="02010600030101010101" pitchFamily="2" charset="-122"/>
              </a:rPr>
              <a:t>我们已经知道</a:t>
            </a:r>
            <a:r>
              <a:rPr lang="en-US" altLang="zh-CN" sz="2400" b="1">
                <a:latin typeface="宋体" panose="02010600030101010101" pitchFamily="2" charset="-122"/>
              </a:rPr>
              <a:t>String</a:t>
            </a:r>
            <a:r>
              <a:rPr lang="zh-CN" altLang="en-US" sz="2400" b="1">
                <a:latin typeface="宋体" panose="02010600030101010101" pitchFamily="2" charset="-122"/>
              </a:rPr>
              <a:t>类的构造方法：</a:t>
            </a:r>
            <a:r>
              <a:rPr lang="en-US" altLang="zh-CN" sz="2400" b="1">
                <a:latin typeface="宋体" panose="02010600030101010101" pitchFamily="2" charset="-122"/>
              </a:rPr>
              <a:t>String(char[])</a:t>
            </a:r>
            <a:r>
              <a:rPr lang="zh-CN" altLang="en-US" sz="2400" b="1">
                <a:latin typeface="宋体" panose="02010600030101010101" pitchFamily="2" charset="-122"/>
              </a:rPr>
              <a:t>和</a:t>
            </a:r>
            <a:r>
              <a:rPr lang="en-US" altLang="zh-CN" sz="2400" b="1">
                <a:latin typeface="宋体" panose="02010600030101010101" pitchFamily="2" charset="-122"/>
              </a:rPr>
              <a:t>String(char[]</a:t>
            </a:r>
            <a:r>
              <a:rPr lang="zh-CN" altLang="en-US" sz="2400" b="1">
                <a:latin typeface="宋体" panose="02010600030101010101" pitchFamily="2" charset="-122"/>
              </a:rPr>
              <a:t>，</a:t>
            </a:r>
            <a:r>
              <a:rPr lang="en-US" altLang="zh-CN" sz="2400" b="1">
                <a:latin typeface="宋体" panose="02010600030101010101" pitchFamily="2" charset="-122"/>
              </a:rPr>
              <a:t>int offset</a:t>
            </a:r>
            <a:r>
              <a:rPr lang="zh-CN" altLang="en-US" sz="2400" b="1">
                <a:latin typeface="宋体" panose="02010600030101010101" pitchFamily="2" charset="-122"/>
              </a:rPr>
              <a:t>，</a:t>
            </a:r>
            <a:r>
              <a:rPr lang="en-US" altLang="zh-CN" sz="2400" b="1">
                <a:latin typeface="宋体" panose="02010600030101010101" pitchFamily="2" charset="-122"/>
              </a:rPr>
              <a:t>int length)</a:t>
            </a:r>
            <a:r>
              <a:rPr lang="zh-CN" altLang="en-US" sz="2400" b="1">
                <a:latin typeface="宋体" panose="02010600030101010101" pitchFamily="2" charset="-122"/>
              </a:rPr>
              <a:t>分别用数组</a:t>
            </a:r>
            <a:r>
              <a:rPr lang="en-US" altLang="zh-CN" sz="2400" b="1">
                <a:latin typeface="宋体" panose="02010600030101010101" pitchFamily="2" charset="-122"/>
              </a:rPr>
              <a:t>a</a:t>
            </a:r>
            <a:r>
              <a:rPr lang="zh-CN" altLang="en-US" sz="2400" b="1">
                <a:latin typeface="宋体" panose="02010600030101010101" pitchFamily="2" charset="-122"/>
              </a:rPr>
              <a:t>中的全部字符和部分字符创建字符串对象。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1000" b="1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>
                <a:latin typeface="宋体" panose="02010600030101010101" pitchFamily="2" charset="-122"/>
              </a:rPr>
              <a:t>String</a:t>
            </a:r>
            <a:r>
              <a:rPr lang="zh-CN" altLang="en-US" sz="2400" b="1">
                <a:latin typeface="宋体" panose="02010600030101010101" pitchFamily="2" charset="-122"/>
              </a:rPr>
              <a:t>类也提供了将字符串存放到数组中的方法：将字符串中从位置</a:t>
            </a:r>
            <a:r>
              <a:rPr lang="en-US" altLang="zh-CN" sz="2400" b="1">
                <a:latin typeface="宋体" panose="02010600030101010101" pitchFamily="2" charset="-122"/>
              </a:rPr>
              <a:t>start</a:t>
            </a:r>
            <a:r>
              <a:rPr lang="zh-CN" altLang="en-US" sz="2400" b="1">
                <a:latin typeface="宋体" panose="02010600030101010101" pitchFamily="2" charset="-122"/>
              </a:rPr>
              <a:t>到</a:t>
            </a:r>
            <a:r>
              <a:rPr lang="en-US" altLang="zh-CN" sz="2400" b="1">
                <a:latin typeface="宋体" panose="02010600030101010101" pitchFamily="2" charset="-122"/>
              </a:rPr>
              <a:t>end-1</a:t>
            </a:r>
            <a:r>
              <a:rPr lang="zh-CN" altLang="en-US" sz="2400" b="1">
                <a:latin typeface="宋体" panose="02010600030101010101" pitchFamily="2" charset="-122"/>
              </a:rPr>
              <a:t>位置上的字符复制到数组</a:t>
            </a:r>
            <a:r>
              <a:rPr lang="en-US" altLang="zh-CN" sz="2400" b="1">
                <a:latin typeface="宋体" panose="02010600030101010101" pitchFamily="2" charset="-122"/>
              </a:rPr>
              <a:t>c</a:t>
            </a:r>
            <a:r>
              <a:rPr lang="zh-CN" altLang="en-US" sz="2400" b="1">
                <a:latin typeface="宋体" panose="02010600030101010101" pitchFamily="2" charset="-122"/>
              </a:rPr>
              <a:t>中，并从数组</a:t>
            </a:r>
            <a:r>
              <a:rPr lang="en-US" altLang="zh-CN" sz="2400" b="1">
                <a:latin typeface="宋体" panose="02010600030101010101" pitchFamily="2" charset="-122"/>
              </a:rPr>
              <a:t>c</a:t>
            </a:r>
            <a:r>
              <a:rPr lang="zh-CN" altLang="en-US" sz="2400" b="1">
                <a:latin typeface="宋体" panose="02010600030101010101" pitchFamily="2" charset="-122"/>
              </a:rPr>
              <a:t>的</a:t>
            </a:r>
            <a:r>
              <a:rPr lang="en-US" altLang="zh-CN" sz="2400" b="1">
                <a:latin typeface="宋体" panose="02010600030101010101" pitchFamily="2" charset="-122"/>
              </a:rPr>
              <a:t>offset</a:t>
            </a:r>
            <a:r>
              <a:rPr lang="zh-CN" altLang="en-US" sz="2400" b="1">
                <a:latin typeface="宋体" panose="02010600030101010101" pitchFamily="2" charset="-122"/>
              </a:rPr>
              <a:t>处开始存放这些字符。需要注意的是，必须保证数组</a:t>
            </a:r>
            <a:r>
              <a:rPr lang="en-US" altLang="zh-CN" sz="2400" b="1">
                <a:latin typeface="宋体" panose="02010600030101010101" pitchFamily="2" charset="-122"/>
              </a:rPr>
              <a:t>c</a:t>
            </a:r>
            <a:r>
              <a:rPr lang="zh-CN" altLang="en-US" sz="2400" b="1">
                <a:latin typeface="宋体" panose="02010600030101010101" pitchFamily="2" charset="-122"/>
              </a:rPr>
              <a:t>能容纳下要被复制的字符。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  public void getChars(int start, int end, char c[],int offset)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</a:t>
            </a:r>
            <a:endParaRPr lang="en-US" altLang="zh-CN" sz="2400" b="1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>
                <a:latin typeface="宋体" panose="02010600030101010101" pitchFamily="2" charset="-122"/>
              </a:rPr>
              <a:t>String</a:t>
            </a:r>
            <a:r>
              <a:rPr lang="zh-CN" altLang="en-US" sz="2400" b="1">
                <a:latin typeface="宋体" panose="02010600030101010101" pitchFamily="2" charset="-122"/>
              </a:rPr>
              <a:t>类还提供了一个方法：字符串对象调用该方法可以初始化一个字符数组，该数组的长度与字符串的长度相等，并将字符串对象的全部字符复制到该数组中。</a:t>
            </a:r>
          </a:p>
          <a:p>
            <a:pPr marL="857250" lvl="2" indent="0" eaLnBrk="1" hangingPunct="1">
              <a:lnSpc>
                <a:spcPct val="80000"/>
              </a:lnSpc>
              <a:buFontTx/>
              <a:buNone/>
            </a:pPr>
            <a:r>
              <a:rPr lang="en-US" altLang="zh-CN" b="1">
                <a:solidFill>
                  <a:srgbClr val="0000CC"/>
                </a:solidFill>
                <a:latin typeface="宋体" panose="02010600030101010101" pitchFamily="2" charset="-122"/>
              </a:rPr>
              <a:t>public char[] toCharArray()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>
            <a:extLst>
              <a:ext uri="{FF2B5EF4-FFF2-40B4-BE49-F238E27FC236}">
                <a16:creationId xmlns:a16="http://schemas.microsoft.com/office/drawing/2014/main" id="{97C427D2-1AC7-4EAF-8685-A47DFC8D5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692150"/>
            <a:ext cx="7772400" cy="5689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（</a:t>
            </a: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</a:rPr>
              <a:t>）字符串与字节数组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String</a:t>
            </a:r>
            <a:r>
              <a:rPr lang="zh-CN" altLang="en-US" sz="2400" b="1">
                <a:latin typeface="宋体" panose="02010600030101010101" pitchFamily="2" charset="-122"/>
              </a:rPr>
              <a:t>类的构造方法</a:t>
            </a:r>
            <a:r>
              <a:rPr lang="en-US" altLang="zh-CN" sz="2400" b="1">
                <a:latin typeface="宋体" panose="02010600030101010101" pitchFamily="2" charset="-122"/>
              </a:rPr>
              <a:t>String(byte[])</a:t>
            </a:r>
            <a:r>
              <a:rPr lang="zh-CN" altLang="en-US" sz="2400" b="1">
                <a:latin typeface="宋体" panose="02010600030101010101" pitchFamily="2" charset="-122"/>
              </a:rPr>
              <a:t>用指定的字节数组构造一个字符串对象。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String(byte[]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int offset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int length)</a:t>
            </a:r>
            <a:r>
              <a:rPr lang="en-US" altLang="zh-CN" sz="2400" b="1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latin typeface="宋体" panose="02010600030101010101" pitchFamily="2" charset="-122"/>
              </a:rPr>
              <a:t>构造方法用指定的字节数组的一部分，即从数组起始位置</a:t>
            </a:r>
            <a:r>
              <a:rPr lang="en-US" altLang="zh-CN" sz="2400" b="1">
                <a:latin typeface="宋体" panose="02010600030101010101" pitchFamily="2" charset="-122"/>
              </a:rPr>
              <a:t>offset</a:t>
            </a:r>
            <a:r>
              <a:rPr lang="zh-CN" altLang="en-US" sz="2400" b="1">
                <a:latin typeface="宋体" panose="02010600030101010101" pitchFamily="2" charset="-122"/>
              </a:rPr>
              <a:t>开始取</a:t>
            </a:r>
            <a:r>
              <a:rPr lang="en-US" altLang="zh-CN" sz="2400" b="1">
                <a:latin typeface="宋体" panose="02010600030101010101" pitchFamily="2" charset="-122"/>
              </a:rPr>
              <a:t>length</a:t>
            </a:r>
            <a:r>
              <a:rPr lang="zh-CN" altLang="en-US" sz="2400" b="1">
                <a:latin typeface="宋体" panose="02010600030101010101" pitchFamily="2" charset="-122"/>
              </a:rPr>
              <a:t>个字节构造一个字符串对象。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byte[] getBytes()</a:t>
            </a:r>
            <a:r>
              <a:rPr lang="zh-CN" altLang="en-US" sz="2400" b="1">
                <a:latin typeface="宋体" panose="02010600030101010101" pitchFamily="2" charset="-122"/>
              </a:rPr>
              <a:t>方法使用平台默认的字符编码，将当前字符串转化为一个字节数组。例子：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ch21imageslides_Page_09.png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441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>
            <a:extLst>
              <a:ext uri="{FF2B5EF4-FFF2-40B4-BE49-F238E27FC236}">
                <a16:creationId xmlns:a16="http://schemas.microsoft.com/office/drawing/2014/main" id="{B258443D-5E0F-4BB9-9CD8-598456CF4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49275"/>
            <a:ext cx="8280722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/>
              <a:t>例：字符串与字节数组的相互转换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public class Example{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    public static void main(String args[ ]){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        byte d[ ]=</a:t>
            </a:r>
            <a:r>
              <a:rPr lang="en-US" altLang="zh-CN" sz="2400" b="1">
                <a:solidFill>
                  <a:srgbClr val="0000CC"/>
                </a:solidFill>
              </a:rPr>
              <a:t> "YOUIHE</a:t>
            </a:r>
            <a:r>
              <a:rPr lang="zh-CN" altLang="en-US" sz="2400" b="1">
                <a:solidFill>
                  <a:srgbClr val="0000CC"/>
                </a:solidFill>
              </a:rPr>
              <a:t>你我他</a:t>
            </a:r>
            <a:r>
              <a:rPr lang="en-US" altLang="zh-CN" sz="2400" b="1">
                <a:solidFill>
                  <a:srgbClr val="0000CC"/>
                </a:solidFill>
              </a:rPr>
              <a:t>".getBytes();</a:t>
            </a:r>
            <a:r>
              <a:rPr lang="en-US" altLang="zh-CN" sz="2400" b="1"/>
              <a:t>        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        System.out.println("</a:t>
            </a:r>
            <a:r>
              <a:rPr lang="zh-CN" altLang="en-US" sz="2400" b="1"/>
              <a:t>数组</a:t>
            </a:r>
            <a:r>
              <a:rPr lang="en-US" altLang="zh-CN" sz="2400" b="1"/>
              <a:t>d</a:t>
            </a:r>
            <a:r>
              <a:rPr lang="zh-CN" altLang="en-US" sz="2400" b="1"/>
              <a:t>的长度是</a:t>
            </a:r>
            <a:r>
              <a:rPr lang="en-US" altLang="zh-CN" sz="2400" b="1"/>
              <a:t>(</a:t>
            </a:r>
            <a:r>
              <a:rPr lang="zh-CN" altLang="en-US" sz="2400" b="1"/>
              <a:t>一个汉字占两个字节</a:t>
            </a:r>
            <a:r>
              <a:rPr lang="en-US" altLang="zh-CN" sz="2400" b="1"/>
              <a:t>):"+d.length);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        String s=new </a:t>
            </a:r>
            <a:r>
              <a:rPr lang="en-US" altLang="zh-CN" sz="2400" b="1">
                <a:solidFill>
                  <a:srgbClr val="0000CC"/>
                </a:solidFill>
              </a:rPr>
              <a:t>String(d,6,2);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        System.out.println(s);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}</a:t>
            </a:r>
          </a:p>
        </p:txBody>
      </p:sp>
      <p:pic>
        <p:nvPicPr>
          <p:cNvPr id="60419" name="Picture 5">
            <a:extLst>
              <a:ext uri="{FF2B5EF4-FFF2-40B4-BE49-F238E27FC236}">
                <a16:creationId xmlns:a16="http://schemas.microsoft.com/office/drawing/2014/main" id="{60927F91-675D-4024-8E8C-CB0C5C369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292600"/>
            <a:ext cx="5292725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3267F8D-D4DD-4E6B-B873-64AA4A3E8A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765175"/>
            <a:ext cx="856932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/>
              <a:t>从</a:t>
            </a:r>
            <a:r>
              <a:rPr lang="en-US" altLang="zh-CN" sz="2400" b="1"/>
              <a:t>JDK1.4</a:t>
            </a:r>
            <a:r>
              <a:rPr lang="zh-CN" altLang="en-US" sz="2400" b="1"/>
              <a:t>开始，</a:t>
            </a:r>
            <a:r>
              <a:rPr lang="en-US" altLang="zh-CN" sz="2400" b="1"/>
              <a:t>Sun</a:t>
            </a:r>
            <a:r>
              <a:rPr lang="zh-CN" altLang="en-US" sz="2400" b="1"/>
              <a:t>公司推荐开发者使用一种新的字符串分解方式</a:t>
            </a:r>
            <a:r>
              <a:rPr lang="en-US" altLang="zh-CN" sz="2400" b="1"/>
              <a:t>-String</a:t>
            </a:r>
            <a:r>
              <a:rPr lang="zh-CN" altLang="en-US" sz="2400" b="1"/>
              <a:t>类的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split()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CN" altLang="en-US" sz="2400" b="1"/>
              <a:t>：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4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public class TestStringSplit{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public static void main(String args[] 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	String s=“</a:t>
            </a:r>
            <a:r>
              <a:rPr lang="zh-CN" altLang="en-US" sz="2400" b="1"/>
              <a:t>阳光</a:t>
            </a:r>
            <a:r>
              <a:rPr lang="en-US" altLang="zh-CN" sz="2400" b="1"/>
              <a:t>:</a:t>
            </a:r>
            <a:r>
              <a:rPr lang="zh-CN" altLang="en-US" sz="2400" b="1"/>
              <a:t>沙滩</a:t>
            </a:r>
            <a:r>
              <a:rPr lang="en-US" altLang="zh-CN" sz="2400" b="1"/>
              <a:t>:</a:t>
            </a:r>
            <a:r>
              <a:rPr lang="zh-CN" altLang="en-US" sz="2400" b="1"/>
              <a:t>海浪</a:t>
            </a:r>
            <a:r>
              <a:rPr lang="en-US" altLang="zh-CN" sz="2400" b="1"/>
              <a:t>:</a:t>
            </a:r>
            <a:r>
              <a:rPr lang="zh-CN" altLang="en-US" sz="2400" b="1"/>
              <a:t>仙人掌</a:t>
            </a:r>
            <a:r>
              <a:rPr lang="en-US" altLang="zh-CN" sz="2400" b="1"/>
              <a:t>”;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	</a:t>
            </a:r>
            <a:r>
              <a:rPr lang="en-US" altLang="zh-CN" sz="2400" b="1">
                <a:solidFill>
                  <a:srgbClr val="FF0066"/>
                </a:solidFill>
              </a:rPr>
              <a:t>String[ ] results = s.split(“:”);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	for(String each:results)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/>
              <a:t>			</a:t>
            </a:r>
            <a:r>
              <a:rPr lang="en-US" altLang="zh-CN" sz="2400" b="1"/>
              <a:t>System.out.println(each);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}</a:t>
            </a:r>
          </a:p>
        </p:txBody>
      </p:sp>
      <p:sp>
        <p:nvSpPr>
          <p:cNvPr id="61443" name="Text Box 3">
            <a:extLst>
              <a:ext uri="{FF2B5EF4-FFF2-40B4-BE49-F238E27FC236}">
                <a16:creationId xmlns:a16="http://schemas.microsoft.com/office/drawing/2014/main" id="{762393AC-2423-4CF9-A560-CF03CD930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5084763"/>
            <a:ext cx="1173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 b="1"/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AAA17F56-A365-4A5E-A29F-95EF42622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3933825"/>
            <a:ext cx="2808287" cy="26479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输出结果：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阳光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沙滩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海浪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</a:rPr>
              <a:t>仙人掌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>
            <a:extLst>
              <a:ext uri="{FF2B5EF4-FFF2-40B4-BE49-F238E27FC236}">
                <a16:creationId xmlns:a16="http://schemas.microsoft.com/office/drawing/2014/main" id="{AF943A99-A153-47B1-9A0E-F41498F15A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900" y="404813"/>
            <a:ext cx="8748713" cy="62642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public class StringStartEndSubValueOf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public static void main( String args[ ] 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{  String str1 = "started";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  String str2="ending";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String letters = "abcdefghijklmabcdefghijklm";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  double doubleValue = 33.333;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 System.out.println( </a:t>
            </a:r>
            <a:r>
              <a:rPr lang="en-US" altLang="zh-CN" sz="2400" b="1">
                <a:solidFill>
                  <a:srgbClr val="0000CC"/>
                </a:solidFill>
              </a:rPr>
              <a:t>str1.startsWith( "st" )</a:t>
            </a:r>
            <a:r>
              <a:rPr lang="en-US" altLang="zh-CN" sz="2400" b="1"/>
              <a:t> );  //true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 System.out.println( </a:t>
            </a:r>
            <a:r>
              <a:rPr lang="en-US" altLang="zh-CN" sz="2400" b="1">
                <a:solidFill>
                  <a:srgbClr val="0000CC"/>
                </a:solidFill>
              </a:rPr>
              <a:t>str1.startsWith( "art", 2)</a:t>
            </a:r>
            <a:r>
              <a:rPr lang="en-US" altLang="zh-CN" sz="2400" b="1"/>
              <a:t> );  //true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	 System.out.println( </a:t>
            </a:r>
            <a:r>
              <a:rPr lang="en-US" altLang="zh-CN" sz="2400" b="1">
                <a:solidFill>
                  <a:srgbClr val="0000CC"/>
                </a:solidFill>
              </a:rPr>
              <a:t>str2.endsWith( "ing")</a:t>
            </a:r>
            <a:r>
              <a:rPr lang="en-US" altLang="zh-CN" sz="2400" b="1"/>
              <a:t> );  //true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 System.out.println( </a:t>
            </a:r>
            <a:r>
              <a:rPr lang="en-US" altLang="zh-CN" sz="2400" b="1">
                <a:solidFill>
                  <a:srgbClr val="0000CC"/>
                </a:solidFill>
                <a:cs typeface="Times New Roman" panose="02020603050405020304" pitchFamily="18" charset="0"/>
              </a:rPr>
              <a:t>str1.concat( str2)</a:t>
            </a:r>
            <a:r>
              <a:rPr lang="en-US" altLang="zh-CN" sz="2400" b="1">
                <a:solidFill>
                  <a:srgbClr val="000000"/>
                </a:solidFill>
                <a:cs typeface="Times New Roman" panose="02020603050405020304" pitchFamily="18" charset="0"/>
              </a:rPr>
              <a:t> );  //startedending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System.out.println( </a:t>
            </a:r>
            <a:r>
              <a:rPr lang="en-US" altLang="zh-CN" sz="2400" b="1">
                <a:solidFill>
                  <a:srgbClr val="0000CC"/>
                </a:solidFill>
              </a:rPr>
              <a:t>letters.substring( 20)</a:t>
            </a:r>
            <a:r>
              <a:rPr lang="en-US" altLang="zh-CN" sz="2400" b="1"/>
              <a:t> ); //hijklm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 System.out.println( </a:t>
            </a:r>
            <a:r>
              <a:rPr lang="en-US" altLang="zh-CN" sz="2400" b="1">
                <a:solidFill>
                  <a:srgbClr val="0000CC"/>
                </a:solidFill>
              </a:rPr>
              <a:t>letters.substring( 3, 6)</a:t>
            </a:r>
            <a:r>
              <a:rPr lang="en-US" altLang="zh-CN" sz="2400" b="1"/>
              <a:t> ); // def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}</a:t>
            </a:r>
          </a:p>
        </p:txBody>
      </p:sp>
      <p:sp>
        <p:nvSpPr>
          <p:cNvPr id="62467" name="AutoShape 5">
            <a:extLst>
              <a:ext uri="{FF2B5EF4-FFF2-40B4-BE49-F238E27FC236}">
                <a16:creationId xmlns:a16="http://schemas.microsoft.com/office/drawing/2014/main" id="{029FC797-7782-46DF-9B87-2C4F2CCE3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5373688"/>
            <a:ext cx="4537075" cy="1079500"/>
          </a:xfrm>
          <a:prstGeom prst="wedgeRectCallout">
            <a:avLst>
              <a:gd name="adj1" fmla="val 11338"/>
              <a:gd name="adj2" fmla="val -101472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/>
              <a:t>3</a:t>
            </a:r>
            <a:r>
              <a:rPr lang="zh-CN" altLang="en-US" sz="2400" b="1"/>
              <a:t>是</a:t>
            </a:r>
            <a:r>
              <a:rPr lang="en-US" altLang="zh-CN" sz="2400" b="1"/>
              <a:t>beginIndex, 6</a:t>
            </a:r>
            <a:r>
              <a:rPr lang="zh-CN" altLang="en-US" sz="2400" b="1"/>
              <a:t>是 </a:t>
            </a:r>
            <a:r>
              <a:rPr lang="en-US" altLang="zh-CN" sz="2400" b="1"/>
              <a:t>endIndex</a:t>
            </a:r>
            <a:r>
              <a:rPr lang="zh-CN" altLang="en-US" sz="2400" b="1"/>
              <a:t>（不包括），非长度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D681E663-16B2-41A5-AA2E-4ACCA6F4B9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5763" y="515938"/>
            <a:ext cx="8507412" cy="57927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public class StringMiscellaneous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public static void main( String args[ ] 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String s1 = new String( "hello" 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String s2 = new String( "GOODBYE" 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   String s3 = new String( "   spaces   " 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4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System.out.println( </a:t>
            </a:r>
            <a:r>
              <a:rPr lang="en-US" altLang="zh-CN" sz="2400" b="1">
                <a:solidFill>
                  <a:srgbClr val="0000CC"/>
                </a:solidFill>
              </a:rPr>
              <a:t>s1.replace( 'l', 'L' )</a:t>
            </a:r>
            <a:r>
              <a:rPr lang="en-US" altLang="zh-CN" sz="2400" b="1"/>
              <a:t> ); // heLLo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System.out.println( </a:t>
            </a:r>
            <a:r>
              <a:rPr lang="en-US" altLang="zh-CN" sz="2400" b="1">
                <a:solidFill>
                  <a:srgbClr val="0000CC"/>
                </a:solidFill>
              </a:rPr>
              <a:t>s1.toUpperCase()</a:t>
            </a:r>
            <a:r>
              <a:rPr lang="en-US" altLang="zh-CN" sz="2400" b="1"/>
              <a:t> ); //HELLO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System.out.println( </a:t>
            </a:r>
            <a:r>
              <a:rPr lang="en-US" altLang="zh-CN" sz="2400" b="1">
                <a:solidFill>
                  <a:srgbClr val="0000CC"/>
                </a:solidFill>
              </a:rPr>
              <a:t>s2.toLowerCase()</a:t>
            </a:r>
            <a:r>
              <a:rPr lang="en-US" altLang="zh-CN" sz="2400" b="1"/>
              <a:t> ); //goodbye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System.out.println( </a:t>
            </a:r>
            <a:r>
              <a:rPr lang="en-US" altLang="zh-CN" sz="2400" b="1">
                <a:solidFill>
                  <a:srgbClr val="0000CC"/>
                </a:solidFill>
              </a:rPr>
              <a:t>s3.trim()</a:t>
            </a:r>
            <a:r>
              <a:rPr lang="en-US" altLang="zh-CN" sz="2400" b="1"/>
              <a:t> ); //spaces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char charArray[ ] = </a:t>
            </a:r>
            <a:r>
              <a:rPr lang="en-US" altLang="zh-CN" sz="2400" b="1">
                <a:solidFill>
                  <a:srgbClr val="0000CC"/>
                </a:solidFill>
              </a:rPr>
              <a:t>s1.toCharArray()</a:t>
            </a:r>
            <a:r>
              <a:rPr lang="en-US" altLang="zh-CN" sz="2400" b="1"/>
              <a:t> 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	for ( int count = 0; count &lt; charArray.</a:t>
            </a:r>
            <a:r>
              <a:rPr lang="en-US" altLang="zh-CN" sz="2400" b="1">
                <a:solidFill>
                  <a:srgbClr val="FF0000"/>
                </a:solidFill>
              </a:rPr>
              <a:t>length</a:t>
            </a:r>
            <a:r>
              <a:rPr lang="en-US" altLang="zh-CN" sz="2400" b="1"/>
              <a:t>; ++count 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		System.out.print( charArray[ count ] ); // h  e  l  l  o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1"/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CN" sz="2000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FC671E31-5505-494B-B325-652498E74C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rgbClr val="FF0066"/>
                </a:solidFill>
              </a:rPr>
              <a:t>StringBuffer </a:t>
            </a:r>
            <a:r>
              <a:rPr lang="zh-CN" altLang="en-US" sz="3200" b="1">
                <a:solidFill>
                  <a:srgbClr val="FF0066"/>
                </a:solidFill>
              </a:rPr>
              <a:t>类</a:t>
            </a:r>
            <a:r>
              <a:rPr lang="zh-CN" altLang="en-US" sz="3200" b="1"/>
              <a:t> 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36E61EEA-1C51-43E7-9A3B-3CE364BA04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196975"/>
            <a:ext cx="8569325" cy="51847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/>
              <a:t>    </a:t>
            </a:r>
            <a:r>
              <a:rPr lang="en-US" altLang="en-US" sz="2400"/>
              <a:t>★</a:t>
            </a:r>
            <a:r>
              <a:rPr lang="zh-CN" altLang="en-US" sz="2400" b="1">
                <a:latin typeface="宋体" panose="02010600030101010101" pitchFamily="2" charset="-122"/>
              </a:rPr>
              <a:t>前面我们学习了</a:t>
            </a:r>
            <a:r>
              <a:rPr lang="en-US" altLang="zh-CN" sz="2400" b="1">
                <a:latin typeface="宋体" panose="02010600030101010101" pitchFamily="2" charset="-122"/>
              </a:rPr>
              <a:t>String</a:t>
            </a:r>
            <a:r>
              <a:rPr lang="zh-CN" altLang="en-US" sz="2400" b="1">
                <a:latin typeface="宋体" panose="02010600030101010101" pitchFamily="2" charset="-122"/>
              </a:rPr>
              <a:t>字符串对象，</a:t>
            </a:r>
            <a:r>
              <a:rPr lang="en-US" altLang="zh-CN" sz="2400" b="1">
                <a:latin typeface="宋体" panose="02010600030101010101" pitchFamily="2" charset="-122"/>
              </a:rPr>
              <a:t>String</a:t>
            </a:r>
            <a:r>
              <a:rPr lang="zh-CN" altLang="en-US" sz="2400" b="1">
                <a:latin typeface="宋体" panose="02010600030101010101" pitchFamily="2" charset="-122"/>
              </a:rPr>
              <a:t>类创建的字符串对象是不可修改的，也就是说，</a:t>
            </a:r>
            <a:r>
              <a:rPr lang="en-US" altLang="zh-CN" sz="2400" b="1">
                <a:latin typeface="宋体" panose="02010600030101010101" pitchFamily="2" charset="-122"/>
              </a:rPr>
              <a:t>String</a:t>
            </a:r>
            <a:r>
              <a:rPr lang="zh-CN" altLang="en-US" sz="2400" b="1">
                <a:latin typeface="宋体" panose="02010600030101010101" pitchFamily="2" charset="-122"/>
              </a:rPr>
              <a:t>字符串不能修改、删除或替换字符串中的某个字符，即</a:t>
            </a:r>
            <a:r>
              <a:rPr lang="en-US" altLang="zh-CN" sz="2400" b="1">
                <a:latin typeface="宋体" panose="02010600030101010101" pitchFamily="2" charset="-122"/>
              </a:rPr>
              <a:t>String</a:t>
            </a:r>
            <a:r>
              <a:rPr lang="zh-CN" altLang="en-US" sz="2400" b="1">
                <a:latin typeface="宋体" panose="02010600030101010101" pitchFamily="2" charset="-122"/>
              </a:rPr>
              <a:t>对象一旦创建，那么实体是不可以再发生变化的</a:t>
            </a:r>
            <a:r>
              <a:rPr lang="en-US" altLang="zh-CN" sz="2400" b="1">
                <a:latin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1000" b="1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public class Test{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	public static void main(String[] args){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		String s1 =“hello”;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		String s2 =“world”;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		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s1 += s2</a:t>
            </a:r>
            <a:r>
              <a:rPr lang="en-US" altLang="zh-CN" sz="2400" b="1">
                <a:latin typeface="宋体" panose="02010600030101010101" pitchFamily="2" charset="-122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	}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}</a:t>
            </a:r>
            <a:r>
              <a:rPr lang="zh-CN" altLang="en-US" sz="2400" b="1">
                <a:latin typeface="宋体" panose="02010600030101010101" pitchFamily="2" charset="-122"/>
              </a:rPr>
              <a:t>    </a:t>
            </a:r>
          </a:p>
        </p:txBody>
      </p:sp>
      <p:sp>
        <p:nvSpPr>
          <p:cNvPr id="65540" name="Line 5">
            <a:extLst>
              <a:ext uri="{FF2B5EF4-FFF2-40B4-BE49-F238E27FC236}">
                <a16:creationId xmlns:a16="http://schemas.microsoft.com/office/drawing/2014/main" id="{6DC728F5-A69D-4AA6-BEF3-B107CC62C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4338" y="6669088"/>
            <a:ext cx="1079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1" name="Rectangle 7">
            <a:extLst>
              <a:ext uri="{FF2B5EF4-FFF2-40B4-BE49-F238E27FC236}">
                <a16:creationId xmlns:a16="http://schemas.microsoft.com/office/drawing/2014/main" id="{184E7F15-4B85-4492-A179-893897886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963" y="3789363"/>
            <a:ext cx="2771775" cy="2879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65542" name="Group 19">
            <a:extLst>
              <a:ext uri="{FF2B5EF4-FFF2-40B4-BE49-F238E27FC236}">
                <a16:creationId xmlns:a16="http://schemas.microsoft.com/office/drawing/2014/main" id="{8420F75E-CFCA-403F-8401-B0FA42928F90}"/>
              </a:ext>
            </a:extLst>
          </p:cNvPr>
          <p:cNvGrpSpPr>
            <a:grpSpLocks/>
          </p:cNvGrpSpPr>
          <p:nvPr/>
        </p:nvGrpSpPr>
        <p:grpSpPr bwMode="auto">
          <a:xfrm>
            <a:off x="2954338" y="4437063"/>
            <a:ext cx="5543550" cy="2232025"/>
            <a:chOff x="2064" y="2795"/>
            <a:chExt cx="3492" cy="1406"/>
          </a:xfrm>
        </p:grpSpPr>
        <p:sp>
          <p:nvSpPr>
            <p:cNvPr id="65543" name="Line 4">
              <a:extLst>
                <a:ext uri="{FF2B5EF4-FFF2-40B4-BE49-F238E27FC236}">
                  <a16:creationId xmlns:a16="http://schemas.microsoft.com/office/drawing/2014/main" id="{3A030A6F-4510-409E-B93E-8AF670D26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158"/>
              <a:ext cx="0" cy="10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44" name="Line 6">
              <a:extLst>
                <a:ext uri="{FF2B5EF4-FFF2-40B4-BE49-F238E27FC236}">
                  <a16:creationId xmlns:a16="http://schemas.microsoft.com/office/drawing/2014/main" id="{1C8E7964-5EB9-43DD-B7AD-96A20351B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158"/>
              <a:ext cx="0" cy="9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45" name="Rectangle 8">
              <a:extLst>
                <a:ext uri="{FF2B5EF4-FFF2-40B4-BE49-F238E27FC236}">
                  <a16:creationId xmlns:a16="http://schemas.microsoft.com/office/drawing/2014/main" id="{4A2C1C92-DFB3-483D-8D1B-0D9973F21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566"/>
              <a:ext cx="680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/>
                <a:t>s2</a:t>
              </a:r>
            </a:p>
          </p:txBody>
        </p:sp>
        <p:sp>
          <p:nvSpPr>
            <p:cNvPr id="65546" name="Rectangle 10">
              <a:extLst>
                <a:ext uri="{FF2B5EF4-FFF2-40B4-BE49-F238E27FC236}">
                  <a16:creationId xmlns:a16="http://schemas.microsoft.com/office/drawing/2014/main" id="{EA31EBE5-4579-4156-B34F-D1353E6B9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3838"/>
              <a:ext cx="680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/>
                <a:t>s1</a:t>
              </a:r>
            </a:p>
          </p:txBody>
        </p:sp>
        <p:sp>
          <p:nvSpPr>
            <p:cNvPr id="65547" name="Rectangle 11">
              <a:extLst>
                <a:ext uri="{FF2B5EF4-FFF2-40B4-BE49-F238E27FC236}">
                  <a16:creationId xmlns:a16="http://schemas.microsoft.com/office/drawing/2014/main" id="{9D8F5C0E-B48F-4EA1-B9AE-2760FD5D2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2795"/>
              <a:ext cx="998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/>
                <a:t>hello</a:t>
              </a:r>
            </a:p>
          </p:txBody>
        </p:sp>
        <p:sp>
          <p:nvSpPr>
            <p:cNvPr id="65548" name="Rectangle 12">
              <a:extLst>
                <a:ext uri="{FF2B5EF4-FFF2-40B4-BE49-F238E27FC236}">
                  <a16:creationId xmlns:a16="http://schemas.microsoft.com/office/drawing/2014/main" id="{0D182AB9-4350-47DF-A1F9-5A9622914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3203"/>
              <a:ext cx="998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/>
                <a:t>world</a:t>
              </a:r>
            </a:p>
          </p:txBody>
        </p:sp>
        <p:sp>
          <p:nvSpPr>
            <p:cNvPr id="65549" name="Rectangle 13">
              <a:extLst>
                <a:ext uri="{FF2B5EF4-FFF2-40B4-BE49-F238E27FC236}">
                  <a16:creationId xmlns:a16="http://schemas.microsoft.com/office/drawing/2014/main" id="{8F6E7C12-0D38-4440-9B22-334D36100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793"/>
              <a:ext cx="1406" cy="4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/>
                <a:t>helloworld</a:t>
              </a:r>
            </a:p>
          </p:txBody>
        </p:sp>
        <p:sp>
          <p:nvSpPr>
            <p:cNvPr id="65550" name="Line 14">
              <a:extLst>
                <a:ext uri="{FF2B5EF4-FFF2-40B4-BE49-F238E27FC236}">
                  <a16:creationId xmlns:a16="http://schemas.microsoft.com/office/drawing/2014/main" id="{C79C07DB-FDA3-44A5-B960-E050A0AFA4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9" y="3113"/>
              <a:ext cx="1361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51" name="Line 15">
              <a:extLst>
                <a:ext uri="{FF2B5EF4-FFF2-40B4-BE49-F238E27FC236}">
                  <a16:creationId xmlns:a16="http://schemas.microsoft.com/office/drawing/2014/main" id="{326538F7-E60F-4200-A207-86CB898709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4" y="3475"/>
              <a:ext cx="1814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52" name="Line 16">
              <a:extLst>
                <a:ext uri="{FF2B5EF4-FFF2-40B4-BE49-F238E27FC236}">
                  <a16:creationId xmlns:a16="http://schemas.microsoft.com/office/drawing/2014/main" id="{8C4C3A5A-FF42-4A6A-9FD5-24A882F79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" y="3158"/>
              <a:ext cx="136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53" name="Line 17">
              <a:extLst>
                <a:ext uri="{FF2B5EF4-FFF2-40B4-BE49-F238E27FC236}">
                  <a16:creationId xmlns:a16="http://schemas.microsoft.com/office/drawing/2014/main" id="{74AB3E45-30C7-45C6-9CDE-997063E732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03" y="3566"/>
              <a:ext cx="9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54" name="Line 18">
              <a:extLst>
                <a:ext uri="{FF2B5EF4-FFF2-40B4-BE49-F238E27FC236}">
                  <a16:creationId xmlns:a16="http://schemas.microsoft.com/office/drawing/2014/main" id="{D816BEA1-42C2-4A7A-94A6-2BB8BEA3D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" y="4020"/>
              <a:ext cx="13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>
            <a:extLst>
              <a:ext uri="{FF2B5EF4-FFF2-40B4-BE49-F238E27FC236}">
                <a16:creationId xmlns:a16="http://schemas.microsoft.com/office/drawing/2014/main" id="{9DAF6252-68F4-4801-AC0E-D775AE3C7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636713"/>
            <a:ext cx="8712522" cy="452913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</a:t>
            </a:r>
            <a:r>
              <a:rPr lang="en-US" altLang="en-US" sz="2400"/>
              <a:t>★</a:t>
            </a:r>
            <a:r>
              <a:rPr lang="zh-CN" altLang="en-US" sz="2400" b="1">
                <a:latin typeface="宋体" panose="02010600030101010101" pitchFamily="2" charset="-122"/>
              </a:rPr>
              <a:t>在这一节，我们介绍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类</a:t>
            </a:r>
            <a:r>
              <a:rPr lang="zh-CN" altLang="en-US" sz="2400" b="1">
                <a:latin typeface="宋体" panose="02010600030101010101" pitchFamily="2" charset="-122"/>
              </a:rPr>
              <a:t>，该类能创建可修改的字符串序列，也就是说，该类的对象的实体的内存空间可以自动的改变大小，便于存放一个可变的字符串。</a:t>
            </a:r>
            <a:endParaRPr lang="en-US" altLang="zh-CN" sz="2400" b="1">
              <a:latin typeface="宋体" panose="02010600030101010101" pitchFamily="2" charset="-122"/>
            </a:endParaRPr>
          </a:p>
        </p:txBody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16AC6295-0250-40ED-BDE7-054C5EF1D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613" y="3200400"/>
            <a:ext cx="5905500" cy="203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</a:rPr>
              <a:t>．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类有三个构造方法：</a:t>
            </a:r>
          </a:p>
          <a:p>
            <a:pPr eaLnBrk="1" hangingPunct="1"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（</a:t>
            </a:r>
            <a:r>
              <a:rPr lang="en-US" altLang="zh-CN" sz="2400" b="1"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latin typeface="宋体" panose="02010600030101010101" pitchFamily="2" charset="-122"/>
              </a:rPr>
              <a:t>StringBuffer()</a:t>
            </a:r>
          </a:p>
          <a:p>
            <a:pPr eaLnBrk="1" hangingPunct="1"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（</a:t>
            </a: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latin typeface="宋体" panose="02010600030101010101" pitchFamily="2" charset="-122"/>
              </a:rPr>
              <a:t>StringBuffer(int size)</a:t>
            </a:r>
          </a:p>
          <a:p>
            <a:pPr eaLnBrk="1" hangingPunct="1"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（</a:t>
            </a:r>
            <a:r>
              <a:rPr lang="en-US" altLang="zh-CN" sz="2400" b="1"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latin typeface="宋体" panose="02010600030101010101" pitchFamily="2" charset="-122"/>
              </a:rPr>
              <a:t>StringBuffer(String s)</a:t>
            </a: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endParaRPr lang="zh-CN" altLang="en-US" sz="2400" b="1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>
            <a:extLst>
              <a:ext uri="{FF2B5EF4-FFF2-40B4-BE49-F238E27FC236}">
                <a16:creationId xmlns:a16="http://schemas.microsoft.com/office/drawing/2014/main" id="{E292ECC7-3B7E-4C25-85AA-C01916789A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025" y="144463"/>
            <a:ext cx="8820150" cy="66690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StringBuffer()</a:t>
            </a:r>
            <a:endParaRPr lang="zh-CN" altLang="en-US" sz="2400" b="1">
              <a:solidFill>
                <a:srgbClr val="0000CC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/>
              <a:t>           </a:t>
            </a:r>
            <a:r>
              <a:rPr lang="zh-CN" altLang="en-US" sz="2400" b="1">
                <a:latin typeface="宋体" panose="02010600030101010101" pitchFamily="2" charset="-122"/>
              </a:rPr>
              <a:t>使用第</a:t>
            </a:r>
            <a:r>
              <a:rPr lang="en-US" altLang="zh-CN" sz="2400" b="1"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</a:rPr>
              <a:t>个无参数的构造方法创建一个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对象，那么分配给该对象的实体的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初始容量可以容纳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16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个字符</a:t>
            </a:r>
            <a:r>
              <a:rPr lang="zh-CN" altLang="en-US" sz="2400" b="1">
                <a:latin typeface="宋体" panose="02010600030101010101" pitchFamily="2" charset="-122"/>
              </a:rPr>
              <a:t>，当该对象的实体存放的字符序列的长度大于</a:t>
            </a:r>
            <a:r>
              <a:rPr lang="en-US" altLang="zh-CN" sz="2400" b="1">
                <a:latin typeface="宋体" panose="02010600030101010101" pitchFamily="2" charset="-122"/>
              </a:rPr>
              <a:t>16</a:t>
            </a:r>
            <a:r>
              <a:rPr lang="zh-CN" altLang="en-US" sz="2400" b="1">
                <a:latin typeface="宋体" panose="02010600030101010101" pitchFamily="2" charset="-122"/>
              </a:rPr>
              <a:t>时，实体的容量自动地增加，以便存放所增加的字符。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对象可以通过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length()</a:t>
            </a:r>
            <a:r>
              <a:rPr lang="zh-CN" altLang="en-US" sz="2400" b="1">
                <a:latin typeface="宋体" panose="02010600030101010101" pitchFamily="2" charset="-122"/>
              </a:rPr>
              <a:t>方法获取实体中存放的字符序列的长度，通过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capacity()</a:t>
            </a:r>
            <a:r>
              <a:rPr lang="zh-CN" altLang="en-US" sz="2400" b="1">
                <a:latin typeface="宋体" panose="02010600030101010101" pitchFamily="2" charset="-122"/>
              </a:rPr>
              <a:t>方法获取当前实体的实际容量。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StringBuffer(int size)</a:t>
            </a:r>
            <a:endParaRPr lang="zh-CN" altLang="en-US" sz="2400" b="1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使用第</a:t>
            </a: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</a:rPr>
              <a:t>个构造方法创建一个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对象，那么可以指定分配给该对象的实体的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初始容量为参数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size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指定的字符个数</a:t>
            </a:r>
            <a:r>
              <a:rPr lang="zh-CN" altLang="en-US" sz="2400" b="1">
                <a:latin typeface="宋体" panose="02010600030101010101" pitchFamily="2" charset="-122"/>
              </a:rPr>
              <a:t>，当该对象的实体存放的字符序列的长度大于</a:t>
            </a:r>
            <a:r>
              <a:rPr lang="en-US" altLang="zh-CN" sz="2400" b="1">
                <a:latin typeface="宋体" panose="02010600030101010101" pitchFamily="2" charset="-122"/>
              </a:rPr>
              <a:t>size</a:t>
            </a:r>
            <a:r>
              <a:rPr lang="zh-CN" altLang="en-US" sz="2400" b="1">
                <a:latin typeface="宋体" panose="02010600030101010101" pitchFamily="2" charset="-122"/>
              </a:rPr>
              <a:t>个字符时，实体的容量自动地增加，以便存放所增加的字符。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zh-CN" altLang="en-US" sz="2400" b="1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StringBuffer(String s)</a:t>
            </a:r>
            <a:endParaRPr lang="zh-CN" altLang="en-US" sz="2400" b="1">
              <a:solidFill>
                <a:srgbClr val="0000CC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使用第</a:t>
            </a:r>
            <a:r>
              <a:rPr lang="en-US" altLang="zh-CN" sz="2400" b="1"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latin typeface="宋体" panose="02010600030101010101" pitchFamily="2" charset="-122"/>
              </a:rPr>
              <a:t>个构造方法创建一个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对象，那么可以指定分配给该对象的实体的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初始容量为参数字符串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s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的长度额外再加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16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个字符。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>
            <a:extLst>
              <a:ext uri="{FF2B5EF4-FFF2-40B4-BE49-F238E27FC236}">
                <a16:creationId xmlns:a16="http://schemas.microsoft.com/office/drawing/2014/main" id="{172B59CA-CEAA-4DD5-BC99-C082B68BD7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333375"/>
            <a:ext cx="8704262" cy="64801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</a:rPr>
              <a:t>．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类的常用方法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 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append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方法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使用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类的</a:t>
            </a:r>
            <a:r>
              <a:rPr lang="en-US" altLang="zh-CN" sz="2400" b="1">
                <a:latin typeface="宋体" panose="02010600030101010101" pitchFamily="2" charset="-122"/>
              </a:rPr>
              <a:t>append</a:t>
            </a:r>
            <a:r>
              <a:rPr lang="zh-CN" altLang="en-US" sz="2400" b="1">
                <a:latin typeface="宋体" panose="02010600030101010101" pitchFamily="2" charset="-122"/>
              </a:rPr>
              <a:t>方法可以将其它</a:t>
            </a:r>
            <a:r>
              <a:rPr lang="en-US" altLang="zh-CN" sz="2400" b="1">
                <a:latin typeface="宋体" panose="02010600030101010101" pitchFamily="2" charset="-122"/>
              </a:rPr>
              <a:t>Java</a:t>
            </a:r>
            <a:r>
              <a:rPr lang="zh-CN" altLang="en-US" sz="2400" b="1">
                <a:latin typeface="宋体" panose="02010600030101010101" pitchFamily="2" charset="-122"/>
              </a:rPr>
              <a:t>类型数据转化为字符串后</a:t>
            </a:r>
            <a:r>
              <a:rPr lang="en-US" altLang="zh-CN" sz="2400" b="1">
                <a:latin typeface="宋体" panose="02010600030101010101" pitchFamily="2" charset="-122"/>
              </a:rPr>
              <a:t>,</a:t>
            </a:r>
            <a:r>
              <a:rPr lang="zh-CN" altLang="en-US" sz="2400" b="1">
                <a:latin typeface="宋体" panose="02010600030101010101" pitchFamily="2" charset="-122"/>
              </a:rPr>
              <a:t>再追加到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对象中。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char charAt(int n)</a:t>
            </a:r>
            <a:r>
              <a:rPr lang="en-US" altLang="zh-CN" sz="2400" b="1">
                <a:latin typeface="宋体" panose="02010600030101010101" pitchFamily="2" charset="-122"/>
              </a:rPr>
              <a:t>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得到参数</a:t>
            </a:r>
            <a:r>
              <a:rPr lang="en-US" altLang="zh-CN" sz="2400" b="1">
                <a:latin typeface="宋体" panose="02010600030101010101" pitchFamily="2" charset="-122"/>
              </a:rPr>
              <a:t>n</a:t>
            </a:r>
            <a:r>
              <a:rPr lang="zh-CN" altLang="en-US" sz="2400" b="1">
                <a:latin typeface="宋体" panose="02010600030101010101" pitchFamily="2" charset="-122"/>
              </a:rPr>
              <a:t>指定的位置上的单个字符。当前对象实体中的字符串序列的第一个位置为</a:t>
            </a:r>
            <a:r>
              <a:rPr lang="en-US" altLang="zh-CN" sz="2400" b="1">
                <a:latin typeface="宋体" panose="02010600030101010101" pitchFamily="2" charset="-122"/>
              </a:rPr>
              <a:t>0</a:t>
            </a:r>
            <a:r>
              <a:rPr lang="zh-CN" altLang="en-US" sz="2400" b="1">
                <a:latin typeface="宋体" panose="02010600030101010101" pitchFamily="2" charset="-122"/>
              </a:rPr>
              <a:t>，第二个位置为</a:t>
            </a:r>
            <a:r>
              <a:rPr lang="en-US" altLang="zh-CN" sz="2400" b="1"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</a:rPr>
              <a:t>，依次类推。</a:t>
            </a:r>
            <a:r>
              <a:rPr lang="en-US" altLang="zh-CN" sz="2400" b="1">
                <a:latin typeface="宋体" panose="02010600030101010101" pitchFamily="2" charset="-122"/>
              </a:rPr>
              <a:t>n</a:t>
            </a:r>
            <a:r>
              <a:rPr lang="zh-CN" altLang="en-US" sz="2400" b="1">
                <a:latin typeface="宋体" panose="02010600030101010101" pitchFamily="2" charset="-122"/>
              </a:rPr>
              <a:t>的值必须是非负的，并且小于当前对象实体中字符串序列的长度。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 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void setCharAt (int n , char ch)</a:t>
            </a:r>
            <a:r>
              <a:rPr lang="en-US" altLang="zh-CN" sz="2400" b="1">
                <a:latin typeface="宋体" panose="02010600030101010101" pitchFamily="2" charset="-122"/>
              </a:rPr>
              <a:t>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将当前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对象实体中的字符串位置</a:t>
            </a:r>
            <a:r>
              <a:rPr lang="en-US" altLang="zh-CN" sz="2400" b="1">
                <a:latin typeface="宋体" panose="02010600030101010101" pitchFamily="2" charset="-122"/>
              </a:rPr>
              <a:t>n</a:t>
            </a:r>
            <a:r>
              <a:rPr lang="zh-CN" altLang="en-US" sz="2400" b="1">
                <a:latin typeface="宋体" panose="02010600030101010101" pitchFamily="2" charset="-122"/>
              </a:rPr>
              <a:t>处的字符用参数</a:t>
            </a:r>
            <a:r>
              <a:rPr lang="en-US" altLang="zh-CN" sz="2400" b="1">
                <a:latin typeface="宋体" panose="02010600030101010101" pitchFamily="2" charset="-122"/>
              </a:rPr>
              <a:t>ch</a:t>
            </a:r>
            <a:r>
              <a:rPr lang="zh-CN" altLang="en-US" sz="2400" b="1">
                <a:latin typeface="宋体" panose="02010600030101010101" pitchFamily="2" charset="-122"/>
              </a:rPr>
              <a:t>指定的字符替换。</a:t>
            </a:r>
            <a:r>
              <a:rPr lang="en-US" altLang="zh-CN" sz="2400" b="1">
                <a:latin typeface="宋体" panose="02010600030101010101" pitchFamily="2" charset="-122"/>
              </a:rPr>
              <a:t>n</a:t>
            </a:r>
            <a:r>
              <a:rPr lang="zh-CN" altLang="en-US" sz="2400" b="1">
                <a:latin typeface="宋体" panose="02010600030101010101" pitchFamily="2" charset="-122"/>
              </a:rPr>
              <a:t>的值必须是非负的，并且小于当前对象实体中字符串序列的长度。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</a:rPr>
              <a:t> 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StringBuffer insert(int index, String str)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   insert</a:t>
            </a:r>
            <a:r>
              <a:rPr lang="zh-CN" altLang="en-US" sz="2400" b="1">
                <a:latin typeface="宋体" panose="02010600030101010101" pitchFamily="2" charset="-122"/>
              </a:rPr>
              <a:t>方法将一个字符串插入另一个字符串中，并返回当前对象的引用。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>
            <a:extLst>
              <a:ext uri="{FF2B5EF4-FFF2-40B4-BE49-F238E27FC236}">
                <a16:creationId xmlns:a16="http://schemas.microsoft.com/office/drawing/2014/main" id="{2B280A86-5626-452D-93FA-66FFA883D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438" y="188913"/>
            <a:ext cx="8748712" cy="66690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 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5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public StringBuffer reverse()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   StringBuffer</a:t>
            </a:r>
            <a:r>
              <a:rPr lang="zh-CN" altLang="en-US" sz="2400" b="1">
                <a:latin typeface="宋体" panose="02010600030101010101" pitchFamily="2" charset="-122"/>
              </a:rPr>
              <a:t>对象使用</a:t>
            </a:r>
            <a:r>
              <a:rPr lang="en-US" altLang="zh-CN" sz="2400" b="1">
                <a:latin typeface="宋体" panose="02010600030101010101" pitchFamily="2" charset="-122"/>
              </a:rPr>
              <a:t>reverse()</a:t>
            </a:r>
            <a:r>
              <a:rPr lang="zh-CN" altLang="en-US" sz="2400" b="1">
                <a:latin typeface="宋体" panose="02010600030101010101" pitchFamily="2" charset="-122"/>
              </a:rPr>
              <a:t>方法将该对象实体中的字符翻转，并返回当前对象的引用。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6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StringBuffer delete(int startIndex, int endIndex)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     从当前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对象实体中的字符串中删除一个子字符串，并返回当前对象的引用。这里</a:t>
            </a:r>
            <a:r>
              <a:rPr lang="en-US" altLang="zh-CN" sz="2400" b="1">
                <a:latin typeface="宋体" panose="02010600030101010101" pitchFamily="2" charset="-122"/>
              </a:rPr>
              <a:t>startIndex</a:t>
            </a:r>
            <a:r>
              <a:rPr lang="zh-CN" altLang="en-US" sz="2400" b="1">
                <a:latin typeface="宋体" panose="02010600030101010101" pitchFamily="2" charset="-122"/>
              </a:rPr>
              <a:t>指定了需删除的第一个字符的下标，而</a:t>
            </a:r>
            <a:r>
              <a:rPr lang="en-US" altLang="zh-CN" sz="2400" b="1">
                <a:latin typeface="宋体" panose="02010600030101010101" pitchFamily="2" charset="-122"/>
              </a:rPr>
              <a:t>endIndex</a:t>
            </a:r>
            <a:r>
              <a:rPr lang="zh-CN" altLang="en-US" sz="2400" b="1">
                <a:latin typeface="宋体" panose="02010600030101010101" pitchFamily="2" charset="-122"/>
              </a:rPr>
              <a:t>指定了需删除的最后一个字符的下一个字符的下标。因此要删除的子字符串从</a:t>
            </a:r>
            <a:r>
              <a:rPr lang="en-US" altLang="zh-CN" sz="2400" b="1">
                <a:latin typeface="宋体" panose="02010600030101010101" pitchFamily="2" charset="-122"/>
              </a:rPr>
              <a:t>startIndex</a:t>
            </a:r>
            <a:r>
              <a:rPr lang="zh-CN" altLang="en-US" sz="2400" b="1">
                <a:latin typeface="宋体" panose="02010600030101010101" pitchFamily="2" charset="-122"/>
              </a:rPr>
              <a:t>到</a:t>
            </a:r>
            <a:r>
              <a:rPr lang="en-US" altLang="zh-CN" sz="2400" b="1">
                <a:latin typeface="宋体" panose="02010600030101010101" pitchFamily="2" charset="-122"/>
              </a:rPr>
              <a:t>endIndex-1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solidFill>
                  <a:srgbClr val="0000CC"/>
                </a:solidFill>
              </a:rPr>
              <a:t> 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7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StringBuffer replace(int startIndex ,int endIndex, String str)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>
                <a:latin typeface="宋体" panose="02010600030101010101" pitchFamily="2" charset="-122"/>
              </a:rPr>
              <a:t>      </a:t>
            </a:r>
            <a:r>
              <a:rPr lang="zh-CN" altLang="en-US" sz="2400" b="1">
                <a:latin typeface="宋体" panose="02010600030101010101" pitchFamily="2" charset="-122"/>
              </a:rPr>
              <a:t>将当前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对象实体中的字符串的一个子字符串用参数</a:t>
            </a:r>
            <a:r>
              <a:rPr lang="en-US" altLang="zh-CN" sz="2400" b="1">
                <a:latin typeface="宋体" panose="02010600030101010101" pitchFamily="2" charset="-122"/>
              </a:rPr>
              <a:t>str</a:t>
            </a:r>
            <a:r>
              <a:rPr lang="zh-CN" altLang="en-US" sz="2400" b="1">
                <a:latin typeface="宋体" panose="02010600030101010101" pitchFamily="2" charset="-122"/>
              </a:rPr>
              <a:t>指定的字符串替换。被替换的子字符串由下标</a:t>
            </a:r>
            <a:r>
              <a:rPr lang="en-US" altLang="zh-CN" sz="2400" b="1">
                <a:latin typeface="宋体" panose="02010600030101010101" pitchFamily="2" charset="-122"/>
              </a:rPr>
              <a:t>startIndex </a:t>
            </a:r>
            <a:r>
              <a:rPr lang="zh-CN" altLang="en-US" sz="2400" b="1">
                <a:latin typeface="宋体" panose="02010600030101010101" pitchFamily="2" charset="-122"/>
              </a:rPr>
              <a:t>和</a:t>
            </a:r>
            <a:r>
              <a:rPr lang="en-US" altLang="zh-CN" sz="2400" b="1">
                <a:latin typeface="宋体" panose="02010600030101010101" pitchFamily="2" charset="-122"/>
              </a:rPr>
              <a:t>endIndex,</a:t>
            </a:r>
            <a:r>
              <a:rPr lang="zh-CN" altLang="en-US" sz="2400" b="1">
                <a:latin typeface="宋体" panose="02010600030101010101" pitchFamily="2" charset="-122"/>
              </a:rPr>
              <a:t>指定，即从</a:t>
            </a:r>
            <a:r>
              <a:rPr lang="en-US" altLang="zh-CN" sz="2400" b="1">
                <a:latin typeface="宋体" panose="02010600030101010101" pitchFamily="2" charset="-122"/>
              </a:rPr>
              <a:t>startIndex</a:t>
            </a:r>
            <a:r>
              <a:rPr lang="zh-CN" altLang="en-US" sz="2400" b="1">
                <a:latin typeface="宋体" panose="02010600030101010101" pitchFamily="2" charset="-122"/>
              </a:rPr>
              <a:t>到</a:t>
            </a:r>
            <a:r>
              <a:rPr lang="en-US" altLang="zh-CN" sz="2400" b="1">
                <a:latin typeface="宋体" panose="02010600030101010101" pitchFamily="2" charset="-122"/>
              </a:rPr>
              <a:t>endIndex-1</a:t>
            </a:r>
            <a:r>
              <a:rPr lang="zh-CN" altLang="en-US" sz="2400" b="1">
                <a:latin typeface="宋体" panose="02010600030101010101" pitchFamily="2" charset="-122"/>
              </a:rPr>
              <a:t>的字符串被替换。该方法返回当前</a:t>
            </a:r>
            <a:r>
              <a:rPr lang="en-US" altLang="zh-CN" sz="2400" b="1">
                <a:latin typeface="宋体" panose="02010600030101010101" pitchFamily="2" charset="-122"/>
              </a:rPr>
              <a:t>StringBuffer</a:t>
            </a:r>
            <a:r>
              <a:rPr lang="zh-CN" altLang="en-US" sz="2400" b="1">
                <a:latin typeface="宋体" panose="02010600030101010101" pitchFamily="2" charset="-122"/>
              </a:rPr>
              <a:t>对象的应用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8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void ensureCapacity(int minimumCapacity)</a:t>
            </a:r>
            <a:r>
              <a:rPr lang="en-US" altLang="zh-CN" sz="2400" b="1">
                <a:latin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宋体" panose="02010600030101010101" pitchFamily="2" charset="-122"/>
              </a:rPr>
              <a:t>      </a:t>
            </a:r>
            <a:r>
              <a:rPr lang="zh-CN" altLang="en-US" sz="2400" b="1">
                <a:latin typeface="宋体" panose="02010600030101010101" pitchFamily="2" charset="-122"/>
              </a:rPr>
              <a:t>确保容量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至少</a:t>
            </a:r>
            <a:r>
              <a:rPr lang="zh-CN" altLang="en-US" sz="2400" b="1">
                <a:latin typeface="宋体" panose="02010600030101010101" pitchFamily="2" charset="-122"/>
              </a:rPr>
              <a:t>等于指定的最小值。（取大者：参数或者原来容量的两倍</a:t>
            </a:r>
            <a:r>
              <a:rPr lang="en-US" altLang="zh-CN" sz="2400" b="1">
                <a:latin typeface="宋体" panose="02010600030101010101" pitchFamily="2" charset="-122"/>
              </a:rPr>
              <a:t>+2</a:t>
            </a:r>
            <a:r>
              <a:rPr lang="zh-CN" altLang="en-US" sz="2400" b="1">
                <a:latin typeface="宋体" panose="02010600030101010101" pitchFamily="2" charset="-122"/>
              </a:rPr>
              <a:t>）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4280742D-DFBF-4173-960A-9B3CB6FF20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36513" y="260350"/>
            <a:ext cx="9180513" cy="65976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import javax.swing.*;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public class EnsureCapacity {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public static void main( String args[] )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{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StringBuffer buffer = new StringBuffer( "Hello, how are you?" ); 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System.out.println(buffer.length()+ " "+buffer.capacity());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</a:t>
            </a:r>
            <a:r>
              <a:rPr lang="en-US" altLang="zh-CN" sz="2200" b="1">
                <a:solidFill>
                  <a:srgbClr val="0000CC"/>
                </a:solidFill>
              </a:rPr>
              <a:t>buffer.ensureCapacity( 15 );  // 15 &lt; </a:t>
            </a:r>
            <a:r>
              <a:rPr lang="zh-CN" altLang="en-US" sz="2200" b="1">
                <a:solidFill>
                  <a:srgbClr val="0000CC"/>
                </a:solidFill>
              </a:rPr>
              <a:t>原来容量</a:t>
            </a:r>
            <a:r>
              <a:rPr lang="en-US" altLang="zh-CN" sz="2200" b="1">
                <a:solidFill>
                  <a:srgbClr val="0000CC"/>
                </a:solidFill>
              </a:rPr>
              <a:t>19+16=35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System.out.println(buffer.length()+ " "+buffer.capacity());                  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>
                <a:solidFill>
                  <a:srgbClr val="0000CC"/>
                </a:solidFill>
              </a:rPr>
              <a:t>        buffer.ensureCapacity( 75 );  // 75 &gt; </a:t>
            </a:r>
            <a:r>
              <a:rPr lang="zh-CN" altLang="en-US" sz="2200" b="1">
                <a:solidFill>
                  <a:srgbClr val="0000CC"/>
                </a:solidFill>
              </a:rPr>
              <a:t>原来容量</a:t>
            </a:r>
            <a:r>
              <a:rPr lang="en-US" altLang="zh-CN" sz="2200" b="1">
                <a:solidFill>
                  <a:srgbClr val="0000CC"/>
                </a:solidFill>
              </a:rPr>
              <a:t>35*2+2</a:t>
            </a:r>
            <a:r>
              <a:rPr lang="zh-CN" altLang="en-US" sz="2200" b="1">
                <a:solidFill>
                  <a:srgbClr val="0000CC"/>
                </a:solidFill>
              </a:rPr>
              <a:t>容量变为</a:t>
            </a:r>
            <a:r>
              <a:rPr lang="en-US" altLang="zh-CN" sz="2200" b="1">
                <a:solidFill>
                  <a:srgbClr val="0000CC"/>
                </a:solidFill>
              </a:rPr>
              <a:t>75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System.out.println(buffer.length()+ " "+buffer.capacity());             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</a:t>
            </a:r>
            <a:r>
              <a:rPr lang="en-US" altLang="zh-CN" sz="2200" b="1">
                <a:solidFill>
                  <a:srgbClr val="0000CC"/>
                </a:solidFill>
              </a:rPr>
              <a:t>buffer.ensureCapacity( 151 );  //151 &lt;</a:t>
            </a:r>
            <a:r>
              <a:rPr lang="zh-CN" altLang="en-US" sz="2200" b="1">
                <a:solidFill>
                  <a:srgbClr val="0000CC"/>
                </a:solidFill>
              </a:rPr>
              <a:t>原来容量</a:t>
            </a:r>
            <a:r>
              <a:rPr lang="en-US" altLang="zh-CN" sz="2200" b="1">
                <a:solidFill>
                  <a:srgbClr val="0000CC"/>
                </a:solidFill>
              </a:rPr>
              <a:t>75*2+2</a:t>
            </a:r>
            <a:r>
              <a:rPr lang="zh-CN" altLang="en-US" sz="2200" b="1">
                <a:solidFill>
                  <a:srgbClr val="0000CC"/>
                </a:solidFill>
              </a:rPr>
              <a:t>容量为</a:t>
            </a:r>
            <a:r>
              <a:rPr lang="en-US" altLang="zh-CN" sz="2200" b="1">
                <a:solidFill>
                  <a:srgbClr val="0000CC"/>
                </a:solidFill>
              </a:rPr>
              <a:t>152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System.out.println(buffer.length()+ " "+buffer.capacity());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>
                <a:solidFill>
                  <a:srgbClr val="0000CC"/>
                </a:solidFill>
              </a:rPr>
              <a:t>        buffer.setLength( 21 );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System.out.println(buffer.length()+ " "+buffer.capacity());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>
                <a:solidFill>
                  <a:srgbClr val="0000CC"/>
                </a:solidFill>
              </a:rPr>
              <a:t>        buffer.setLength( 10 );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  System.out.println(buffer.length()+ " "+buffer.capacity());            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200" b="1"/>
              <a:t>   } </a:t>
            </a:r>
            <a:endParaRPr lang="zh-CN" altLang="en-US" sz="2200" b="1"/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4CEDF91D-EA41-40ED-B9BD-19207F5DF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4365625"/>
            <a:ext cx="2447925" cy="22256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chemeClr val="bg1"/>
                </a:solidFill>
              </a:rPr>
              <a:t>运行结果：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19 35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19 35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19 75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19 152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21 152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</a:rPr>
              <a:t>10 152</a:t>
            </a:r>
            <a:endParaRPr lang="zh-C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7003</TotalTime>
  <Words>9212</Words>
  <Application>Microsoft Macintosh PowerPoint</Application>
  <PresentationFormat>全屏显示(4:3)</PresentationFormat>
  <Paragraphs>836</Paragraphs>
  <Slides>130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44" baseType="lpstr">
      <vt:lpstr>楷体_GB2312</vt:lpstr>
      <vt:lpstr>宋体</vt:lpstr>
      <vt:lpstr>微软雅黑</vt:lpstr>
      <vt:lpstr>Arial Unicode MS</vt:lpstr>
      <vt:lpstr>Arial</vt:lpstr>
      <vt:lpstr>Calibri</vt:lpstr>
      <vt:lpstr>Consolas</vt:lpstr>
      <vt:lpstr>Courier New</vt:lpstr>
      <vt:lpstr>Lucida Console</vt:lpstr>
      <vt:lpstr>Tahoma</vt:lpstr>
      <vt:lpstr>Times New Roman</vt:lpstr>
      <vt:lpstr>Wingdings</vt:lpstr>
      <vt:lpstr>Wingdings 2</vt:lpstr>
      <vt:lpstr>默认设计模板</vt:lpstr>
      <vt:lpstr>PowerPoint 演示文稿</vt:lpstr>
      <vt:lpstr>PowerPoint 演示文稿</vt:lpstr>
      <vt:lpstr>PowerPoint 演示文稿</vt:lpstr>
      <vt:lpstr>PowerPoint 演示文稿</vt:lpstr>
      <vt:lpstr>1.1  泛型的概念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1.2  类型参数的上界</vt:lpstr>
      <vt:lpstr>PowerPoint 演示文稿</vt:lpstr>
      <vt:lpstr>1.3  类型通配符</vt:lpstr>
      <vt:lpstr>PowerPoint 演示文稿</vt:lpstr>
      <vt:lpstr>PowerPoint 演示文稿</vt:lpstr>
      <vt:lpstr>PowerPoint 演示文稿</vt:lpstr>
      <vt:lpstr>PowerPoint 演示文稿</vt:lpstr>
      <vt:lpstr>继承泛型类与实现泛型接口</vt:lpstr>
      <vt:lpstr>2.1 容器类</vt:lpstr>
      <vt:lpstr>容器类的继承关系</vt:lpstr>
      <vt:lpstr>容器类的继承关系</vt:lpstr>
      <vt:lpstr>2.2 Collection接口</vt:lpstr>
      <vt:lpstr>2.3 列表接口List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2.4 集合接口Set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2.5 映射接口Map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List.of(……)</vt:lpstr>
      <vt:lpstr>2.6  Collections 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3.1 Object类</vt:lpstr>
      <vt:lpstr>Object 类常用方法:</vt:lpstr>
      <vt:lpstr>toString方法:</vt:lpstr>
      <vt:lpstr>PowerPoint 演示文稿</vt:lpstr>
      <vt:lpstr>PowerPoint 演示文稿</vt:lpstr>
      <vt:lpstr>equals 方法:</vt:lpstr>
      <vt:lpstr>PowerPoint 演示文稿</vt:lpstr>
      <vt:lpstr>对上例的内存分析</vt:lpstr>
      <vt:lpstr>PowerPoint 演示文稿</vt:lpstr>
      <vt:lpstr>PowerPoint 演示文稿</vt:lpstr>
      <vt:lpstr>PowerPoint 演示文稿</vt:lpstr>
      <vt:lpstr>3.2： String类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StringBuffer 类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StringBuffer vs. StringBuilder</vt:lpstr>
      <vt:lpstr>正则表达式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（1）Integer 类</vt:lpstr>
      <vt:lpstr>PowerPoint 演示文稿</vt:lpstr>
      <vt:lpstr>(2) Float 类</vt:lpstr>
      <vt:lpstr>PowerPoint 演示文稿</vt:lpstr>
      <vt:lpstr>(3) Double 类</vt:lpstr>
      <vt:lpstr>PowerPoint 演示文稿</vt:lpstr>
      <vt:lpstr>PowerPoint 演示文稿</vt:lpstr>
      <vt:lpstr>PowerPoint 演示文稿</vt:lpstr>
      <vt:lpstr>PowerPoint 演示文稿</vt:lpstr>
      <vt:lpstr>(5) Math 类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第4章 常用类介绍</dc:title>
  <dc:creator>zheng yan</dc:creator>
  <cp:lastModifiedBy>Microsoft Office 用户</cp:lastModifiedBy>
  <cp:revision>728</cp:revision>
  <dcterms:created xsi:type="dcterms:W3CDTF">1601-01-01T00:00:00Z</dcterms:created>
  <dcterms:modified xsi:type="dcterms:W3CDTF">2022-10-24T00:30:10Z</dcterms:modified>
</cp:coreProperties>
</file>